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500" r:id="rId3"/>
    <p:sldId id="486" r:id="rId4"/>
    <p:sldId id="488" r:id="rId5"/>
    <p:sldId id="491" r:id="rId6"/>
    <p:sldId id="480" r:id="rId7"/>
    <p:sldId id="482" r:id="rId8"/>
    <p:sldId id="484" r:id="rId9"/>
    <p:sldId id="485" r:id="rId10"/>
    <p:sldId id="483" r:id="rId11"/>
    <p:sldId id="487" r:id="rId12"/>
    <p:sldId id="492" r:id="rId13"/>
    <p:sldId id="501" r:id="rId14"/>
    <p:sldId id="495" r:id="rId15"/>
    <p:sldId id="497" r:id="rId16"/>
    <p:sldId id="498" r:id="rId17"/>
    <p:sldId id="499" r:id="rId18"/>
    <p:sldId id="476" r:id="rId19"/>
    <p:sldId id="477" r:id="rId20"/>
  </p:sldIdLst>
  <p:sldSz cx="12192000" cy="6858000"/>
  <p:notesSz cx="6800850" cy="99329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80098"/>
    <a:srgbClr val="00589C"/>
    <a:srgbClr val="E3E4E6"/>
    <a:srgbClr val="0099FF"/>
    <a:srgbClr val="004D95"/>
    <a:srgbClr val="00FF00"/>
    <a:srgbClr val="CC9900"/>
    <a:srgbClr val="BBE0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2564" autoAdjust="0"/>
  </p:normalViewPr>
  <p:slideViewPr>
    <p:cSldViewPr snapToGrid="0">
      <p:cViewPr varScale="1">
        <p:scale>
          <a:sx n="88" d="100"/>
          <a:sy n="88" d="100"/>
        </p:scale>
        <p:origin x="139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92" y="4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817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817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9B25A86B-62B1-493D-927F-7187786C79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4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817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30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2" y="4718170"/>
            <a:ext cx="4987290" cy="4469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817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B8A719FF-94DC-44B8-B8E5-F8786A031E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7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ＭＳ Ｐゴシック" pitchFamily="9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3050" cy="37258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719FF-94DC-44B8-B8E5-F8786A031E7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52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11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12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7F82E-CADD-71E1-96DC-5650D7BEC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48707DD-7484-53F6-A96B-F79FCE764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DC4DD-B820-4B29-AD03-7329CDBC7025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4D95"/>
                </a:solidFill>
                <a:effectLst/>
                <a:uLnTx/>
                <a:uFillTx/>
                <a:latin typeface="Arial" pitchFamily="34" charset="0"/>
                <a:ea typeface="ＭＳ Ｐゴシック" pitchFamily="9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4D95"/>
              </a:solidFill>
              <a:effectLst/>
              <a:uLnTx/>
              <a:uFillTx/>
              <a:latin typeface="Arial" pitchFamily="34" charset="0"/>
              <a:ea typeface="ＭＳ Ｐゴシック" pitchFamily="96" charset="-128"/>
              <a:cs typeface="+mn-cs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B32D58F3-92FF-681A-F766-1C3ECE4F7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4189005-66B6-3069-797C-5D52FC654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08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14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15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16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FF5E-E116-A193-7EDD-FBF225B9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9F476AA-940C-13C7-AB7A-A360A5719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17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B1AC0AB9-A534-88D8-326B-029C475F1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5AC02EA1-8D12-461F-E236-011A245C1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96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18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26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19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0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3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4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96" charset="0"/>
                <a:ea typeface="ＭＳ Ｐゴシック" pitchFamily="96" charset="-128"/>
                <a:cs typeface="ＭＳ Ｐゴシック"/>
              </a:rPr>
              <a:t>• The geocentric coordinate r is called radial distance and is defined as the distance of the calculation point P from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Verdana" pitchFamily="96" charset="0"/>
                <a:ea typeface="ＭＳ Ｐゴシック" pitchFamily="96" charset="-128"/>
                <a:cs typeface="ＭＳ Ｐゴシック"/>
              </a:rPr>
              <a:t>geocenter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96" charset="0"/>
                <a:ea typeface="ＭＳ Ｐゴシック" pitchFamily="96" charset="-128"/>
                <a:cs typeface="ＭＳ Ｐゴシック"/>
              </a:rPr>
              <a:t>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96" charset="0"/>
                <a:ea typeface="ＭＳ Ｐゴシック" pitchFamily="96" charset="-128"/>
                <a:cs typeface="ＭＳ Ｐゴシック"/>
              </a:rPr>
              <a:t>• The geocentric coordinate θ is called colatitude (or polar distance) and is defined as the angle subtended between the position vector r and the Z-axis. The colatitude is reckoned clockwise from the Z-axis which is set as the colatitude reference of the geocentric spherical coordinates system.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96" charset="0"/>
                <a:ea typeface="ＭＳ Ｐゴシック" pitchFamily="96" charset="-128"/>
                <a:cs typeface="ＭＳ Ｐゴシック"/>
              </a:rPr>
              <a:t>• The geocentric coordinate λ is called longitude and is defined as the angle subtended between the projection of the position vector r onto the X-Y plane and the X-axis. The longitude is reckoned anticlockwise from the X-axis which is set as the longitude reference of the geocentric spherical coordinates system.</a:t>
            </a: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5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6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96" charset="0"/>
                <a:ea typeface="ＭＳ Ｐゴシック" pitchFamily="96" charset="-128"/>
                <a:cs typeface="ＭＳ Ｐゴシック"/>
              </a:rPr>
              <a:t>Can only be computed w.r.t. a defined geodetic reference system, e.g. the Geodetic Reference System 1980 (GRS80)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8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7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9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8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9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9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10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0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175"/>
            <a:ext cx="12192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304800"/>
            <a:ext cx="117856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" y="2362200"/>
            <a:ext cx="117856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98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0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76400"/>
            <a:ext cx="11785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" y="6300000"/>
            <a:ext cx="1967161" cy="46800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2069824" y="6471693"/>
            <a:ext cx="7089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Tx/>
              <a:buNone/>
            </a:pPr>
            <a:r>
              <a:rPr lang="de-DE" sz="1200" dirty="0">
                <a:latin typeface="+mj-lt"/>
              </a:rPr>
              <a:t>Spring School, 10-14.3</a:t>
            </a:r>
            <a:r>
              <a:rPr lang="de-DE" sz="1200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.2025, Schlaak &amp; Kalimeris</a:t>
            </a:r>
            <a:r>
              <a:rPr lang="en-US" sz="1200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 Lab 1 – Spherical harmonic synthesis</a:t>
            </a:r>
            <a:endParaRPr lang="de-DE" sz="12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41CF9D-EC7F-43CC-9AF3-E99E9E6AB93F}"/>
              </a:ext>
            </a:extLst>
          </p:cNvPr>
          <p:cNvSpPr txBox="1"/>
          <p:nvPr userDrawn="1"/>
        </p:nvSpPr>
        <p:spPr>
          <a:xfrm>
            <a:off x="6606375" y="6494952"/>
            <a:ext cx="441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de-DE" sz="1200" dirty="0">
                <a:latin typeface="+mn-lt"/>
              </a:rPr>
              <a:t>	                		                     </a:t>
            </a:r>
            <a:fld id="{C486383A-AF54-48AF-8958-6F602DD205FF}" type="slidenum">
              <a:rPr lang="de-DE" sz="1200" smtClean="0">
                <a:latin typeface="+mn-lt"/>
              </a:rPr>
              <a:pPr marL="0" indent="0">
                <a:buFontTx/>
                <a:buNone/>
              </a:pPr>
              <a:t>‹Nr.›</a:t>
            </a:fld>
            <a:endParaRPr lang="de-DE" sz="1200" dirty="0">
              <a:latin typeface="+mn-lt"/>
            </a:endParaRPr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5" y="6303950"/>
            <a:ext cx="1092339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g.ed.tum.de/iapg/nerograv/spring-school/practical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wmf"/><Relationship Id="rId18" Type="http://schemas.openxmlformats.org/officeDocument/2006/relationships/image" Target="../media/image35.png"/><Relationship Id="rId26" Type="http://schemas.openxmlformats.org/officeDocument/2006/relationships/image" Target="../media/image41.png"/><Relationship Id="rId39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8.png"/><Relationship Id="rId34" Type="http://schemas.openxmlformats.org/officeDocument/2006/relationships/image" Target="../media/image45.wmf"/><Relationship Id="rId42" Type="http://schemas.openxmlformats.org/officeDocument/2006/relationships/image" Target="../media/image49.wmf"/><Relationship Id="rId47" Type="http://schemas.openxmlformats.org/officeDocument/2006/relationships/oleObject" Target="../embeddings/oleObject17.bin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34.png"/><Relationship Id="rId25" Type="http://schemas.openxmlformats.org/officeDocument/2006/relationships/oleObject" Target="../embeddings/oleObject6.bin"/><Relationship Id="rId33" Type="http://schemas.openxmlformats.org/officeDocument/2006/relationships/oleObject" Target="../embeddings/oleObject10.bin"/><Relationship Id="rId38" Type="http://schemas.openxmlformats.org/officeDocument/2006/relationships/image" Target="../media/image47.wmf"/><Relationship Id="rId46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oleObject" Target="../embeddings/oleObject8.bin"/><Relationship Id="rId41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image" Target="../media/image29.wmf"/><Relationship Id="rId24" Type="http://schemas.openxmlformats.org/officeDocument/2006/relationships/image" Target="../media/image40.png"/><Relationship Id="rId32" Type="http://schemas.openxmlformats.org/officeDocument/2006/relationships/image" Target="../media/image44.wmf"/><Relationship Id="rId37" Type="http://schemas.openxmlformats.org/officeDocument/2006/relationships/oleObject" Target="../embeddings/oleObject12.bin"/><Relationship Id="rId40" Type="http://schemas.openxmlformats.org/officeDocument/2006/relationships/image" Target="../media/image48.wmf"/><Relationship Id="rId45" Type="http://schemas.openxmlformats.org/officeDocument/2006/relationships/oleObject" Target="../embeddings/oleObject16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2.png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42.wmf"/><Relationship Id="rId36" Type="http://schemas.openxmlformats.org/officeDocument/2006/relationships/image" Target="../media/image46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36.png"/><Relationship Id="rId31" Type="http://schemas.openxmlformats.org/officeDocument/2006/relationships/oleObject" Target="../embeddings/oleObject9.bin"/><Relationship Id="rId44" Type="http://schemas.openxmlformats.org/officeDocument/2006/relationships/image" Target="../media/image50.wmf"/><Relationship Id="rId4" Type="http://schemas.openxmlformats.org/officeDocument/2006/relationships/image" Target="../media/image24.wmf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43.wmf"/><Relationship Id="rId35" Type="http://schemas.openxmlformats.org/officeDocument/2006/relationships/oleObject" Target="../embeddings/oleObject11.bin"/><Relationship Id="rId43" Type="http://schemas.openxmlformats.org/officeDocument/2006/relationships/oleObject" Target="../embeddings/oleObject15.bin"/><Relationship Id="rId48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hyperlink" Target="https://icgem.gfz-potsdam.de/docs/ICGEM-Format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TEhUTExMWFhUXGBgaGRgXFxoYGhoXFx0XGhgYGxgdHyggGB0lHR0YITEhJSkrLi4uFyAzODMtNygtLisBCgoKDg0OFxAQGy0lHSUtLS0tLS0tLS0tLS0tLS0tLS0tLS0tKy0tLS0tLS0tLS0tLS0tLS0tLS0tLS0tLS0tLf/AABEIAKgBKwMBIgACEQEDEQH/xAAbAAABBQEBAAAAAAAAAAAAAAADAAECBAUGB//EAD8QAAECBAQEBAQFAgQFBQAAAAECEQADITEEEkFRBWFxgSKRofAGMrHBE0JS0eGS8RQzYqIVI1NygkNjc7LS/8QAGgEBAQEBAQEBAAAAAAAAAAAAAAECAwQFBv/EACURAQEAAgICAgICAwEAAAAAAAABAhEDEiExQVEEEyJhIzJxFP/aAAwDAQACEQMRAD8AQrEyhuv0/mIypoEPMnhIzKUEgAkk0AA1iBTlhAKiWAuTYRWxeKSUoKT4igqDkEFzyeyc3pHF8e+JVzFskNLBo91cyNH2rFGVxK7ONyP3H3Ecc93/AI7cc15r0SbNocyg9KpoM1AQBWxYPvDS0Zi3iejAKZiBu1db0+/I4HjWchBUzVSSyd3BNifrGjieJtJXTxqoa6HVnBV2jn09OkynlYxcwLWs3ZVEqYul8lGDuSl//LzPg5QzkgvRWjM9B4WABAPOu0YGGWtIUhhlCctyGZJSSljUaE6FNDQx1fwzgVTcwBYkpDKoMxJHb+axdarGW7LoRKVAsaciK+UHCQefaD4jBqQckxJSrZQY61B25iIS7tHXTwkhFNm2Hp72hTD1iWZjCAe+kBBYpesDlqrFloCtDWgDJVEiIrAsX5ViwFOOkBAhoV6EgUNTS2nWJkxBCNLwFcvraHHsxaSWIa+kCmrJJJ1L+cEAUqkOhcQIhhAWJaHUHOVL1Jq3YRIoYkFiQWoxFNjA5bF3NWpR361p6wsrQEigREy4QVBMwgISpkSJ0iE2XqIQVAMZMLIbxNCniSICLGGBoIkpG3OETSKE8SlGIgOIigwBpqNYdO0OFUhIINKwA3aJCaN4mqXFdUmKMleOSAStWVIsfdzyvHP8Sxi8QWYplAuAaZiPzKOw0Tv2gcrAjMFrKlkM5UX1sNhyi+WNLctj7rHHLk36fQx45Gf/AIUGKs3g1LRqy8MznlFhcul72jl2sdNRyk3h5SaHz9/tGlKmqAQ6nAIJI0Sl7+d+bWjQOHC6ZaVsb1a+hpfnrFLHSilQYj5Uir/Lmt1p6x0xz34TLHU2v4ZshmFVikBKmc18TmjaEsK0sb9vwIAICkpyhSswS9mZqjp2e0cNhJCnZVbNRmSNA1Ho7ncVaO5w/wDypUtGoSAOp9LmM5X6a4Z58up4xLTiJCpxfMhOZLWPhTnSRsGfkX5vxc0/mu1/fu8ei8GSBKSlTNly1ZiNaUcaeccR8S8KOFW6aylkhJ1BAByn9TA0OtXtHr5Jry+bkpFY0iabQKWKQZDtHNkxmPSFNLQ6K6RBetYCQrWJIAYN396wGXNZLCzuRS/11MOhQanv394Czmga6wkyoMEk7efvyEAFBIhTKxNSTpAyeTQASgwIiLLA2LekNMlbVggOaJomxF4YC9W+/L3tAJaq84kVONohEk+cARJiQlAxAN0hHMDAESisLIQTCzOH5wipj94ByYibQVqGIRRGVDLDGHlDSJqMAyDClTKwkHlDEQFlMPlO0Alq7QX8URRxEuYlQVmzJIUyaBlanVxyu7HrFfE4lKfEVV9/t9IhjJr1b5dVAmpFKef8Rzq5xVMLuwsOt48+OPavo3LToZHF0k2Y7m52PqfOLkzEiiwSwLkULip1qWuBHLLoCAXowILBhu/erxr4Qh2o1KaAEA27vasM+OYzcXC7uq31FCCFr8QrlNCzu7izOLDlZnjEXlVMzEA61qQSR4aHTKQH/V5aCMUr8Oq1ED5QWAAJIdRALtVg5tvGZJlsQAWFiGoCmir3qCX0qOcTjnitclbnCU5lIFyMuYjUk1U3fTbz6fEKCsRLlksDmV2SHbl1jA+HkgzkFL0Hi6tX1AvFjjeIyz0KH5Ukf1GLhP5w3rjyr0jhE8GoKT0FaaPqOkaeOwEvESjKmOxYgg+JKhXMLtt3I1jgvh/izkJzEuHIzFmoCyUhibbR2+FnmgbLysfsPIR9D3HhscPxLh5w6vw1VaxZgoaKHuhBgSTSO3+IcF+PILJJXL8SWBc/qSKElxpqQmOFTbnHDLHVc7EiaNV/tECQIkYhLlupu55ey0YQFb8mHIB33OveCIl0eCTZScxSSQzPR2B5Eh/OK4WRAWkqiYVFRCSa1Y84M7bvAFUqFpQCBpmbxOW77CAdA3aJqTuId4YmArLlB6Q65B6n3tFjL3h8tYIpfhc6wNo0Z0llEFnF2qOogU9FHhoAKfDBJlhA0vD3BihpSHeGUGaHkGvbzgk0OOcQKWXhlUgcpTHlB5iHigLtBiaRBKdD2iGZqQBJQpEzL1iMlVWgzwAskDKmi0Zb2gRw59iKPPJ6SwS9HJbTr1t1jGxGGWleZN6dexjSTNDsVGlncPtf3WCTwBoXHL3/ADzjy42419LUsZUtYLgJU7avo3Xme57anD1lKs6kpJIOYKAIILgt+kgWKSCGuIDJwzCpBO9i+uvpvFnDYdlupJJIKWBZ7Gj3LA05xvPPfgwxqZmqEvI4IIBVatQDW/aAYSWQmtbW1Be9KO53vD8VZLjUqIYM4ANmBoaKH8GJyiG7lmcgm21mJO1uzGeEyvl2PAJxWorKUpyy5aBlzNlSCkFlEl2S19YlipQWVEs1B5P+8S4HLAw4I1JpyDAdd+8DTIzfMWS79Xi8WOstRrkv+MLg2GyzM6CWsasDagGzgOY7bATgKqvuS3rpyjmElmagDbAetI1ZeISGJVXQJGY9tI9k8PHXYypuoZXT9z9hHP8AHeDgAzJYtmK0vYXzJpTVx5RCTxEpDqATtV1q5UACfdYv4TFFwpTgGw5chturWLZLGLHKPFLiPFpWGSVTFHMfkQPmV+yef1NIj8WBalql4SxL51ApCQbpS170pbahVl8J+EwDmm/8xR3ep5kkk+ceW5SO2P42d9s+d8UzM2fIkf1epesWOHfGMpZZcsp5ivkNfr1iv8T8H/AZWRWVT1dRA2+Yn6xziZQcH++je+cWasXPikuno2GxJWnMGY2LvS/pFgTlGOB4JjVS5gBJyk1DkByKWF47rCrf8p7gfYmFefLHQiFsb/eLcu1orTA2jQRCtvrBkYhhaGTMEMEjU1gqVMC1HvW4oQCNIBnhPAFTDpDkbnygCmHzOOUBzncNvEpOsEQUGV18oSEu/eJzPmHT94UsVPn+8UVag9IskxGePECSKtbysKD3vBUmArneDJWIGtPkTbyq/OvlECSOYgLeSAT07QSXMcQpiICvKDGDPDIFdWH3g6kQDpU8J4glVoKYo8cn5UpATLmBQFSZjjNyRkoOT6mK8nFzEFxcai4f+22kdpOwKQSo1FgzXuGc089IrpwjVLGrh01Jrle+j156Rxmcr2sFHFg/iDUs1C5e4YtGhw/i0spIU2a1FMSC9AFEUDA3NQIlicNImzDKDCYLkgtS6cwND2IcjZopI4KQSSjwpO9yDUAi9jSL1xq98j43EZ5gIVRh4lXLVDuamuhqADF6SkWsWFCxcuQbNv3g3DcAkIKyySCKlgModjl3N9TUdYKZdQEFRYBWYWBCmFaVq2oqYmUWZSupwEspw6Egu6SXt8xJ+8W0yqMA/wBPdorYPBqlglaya5QmjAE7tVvbxcnLyux7+kduLC47tZ5c5dSBhCgQChBH+pLN0UGMX5KtESwTqomg0oNe8ZWIm5Eha5oSLqKtGewJaKxx2JxQyyf+XK/6i05VKG4Qljl2cpBb81o7OLeIlSzmmqBVs4FOgNdafWKWN42hfhQ6ipsyy4YOCw8hyvsw5GelKJ6pUpyUACbOU2YksciWGVG3hAZjqxEpmCVNSQCzlLMcvicABxYBw8cs+T4jvxcXrKunxsgZMwJ6irdtYj8O8W/EeWsMUlndweh2t57xU+HACqZLBIUlgQpRYu9wTekWeMASUPLTmXmFqdhv/Eeb14fQ8XWUP8SgzJapf4YJb52BPbbrWPNZuGmSyykkMb6UvXcUj0/hmMTipIVTMnTcfcERh/GuJSJaElhWwuWG3X0BjWOVl04cuEs7OGUFguS1bDRufu+lo9M4YoqlIUbmu2sclwThX46q/KGzHYaJHMn3SO4TLZrtzJ9NfWOr5/Jr0lNHeBCYLVg605b+3h1B2bNTcv1bYRHFFIiCkHQwYygz5vF+lvV7QyZTVcwEFo2De+dYiEHl3D/WLBFIi9QN4oEUACsQCSHHu8Gmlr1FoHc9PpBEmck9mh0JBUC4HP8AcCsR1MSSqrbwAZzEiCpSf7RLEywyVlQJN06tZ+VoaRMcQAlXtp6iGmIvFo38/OBgMesBXlrY9YOuZUDeALlxB/SAuvXqXeJQNWnKHUqjxQ8wH+Icg7DzEPCKhAUeKYRCFAKu1ACWNiCVC1xX9ooTZCcpykglNCKgHfZ/35xoYjCqWPGEqULKqktSjpqQ2h5bRGdKWAEpSQlNtSQNCXr0by183V7dzTnsPhK50BlAsqmQkhiFEnRz7Bi5h5yi6DlJAZJzEO4oo+Qr1i/MUwJKXNSzXN/zUvpFPFISmWF/hgZcpA1CuouHJcPHSeGdMnEoqXu/ho4IJq1Wpu2vNo0uF4YZg5y28IFwg5jQnkzhtIngFCY+YMoGvhcGwAcmhZ/IXgnEHRLUxUVACpD5QcoVUf6Sr02h8r6WeKY8pUJYSSSUHwmozKNWb5Q13GkZeL+JEJlzFZisscqksRchwWZkvc0tUxZ4nO/xGDkIlKechfiZwCgg5nXQN/llnD0a0U8LwubKlrlzZaz+MyVEO5G34jEJqXqSamhqR1z5buSM44eLaLwvCmeETZ4JqTLk0ah+dQ3dyyh4aUesdRMxSJUpSyXCQVKNg6QXA3ZrxyWB4jMlIQJklaWcFSEKWhgSzKS5H/kAfrBuI8ZkTGk/iy0omHMp1hDAEKUDmYpzH8p3V0jqwxuEYsZCVjxqKlr5zFlz2FB2jTw+KeWgJDhilYsairc3itjcLKAeXPkkUoosf6kkv/SIrYOSu/4kpI/+VLfQfWPPca9s5MZrVafE5uWaMTVKmGdSLKIHzKRo+qWIGnLV4LjE4mUrP+c5gRTKzANtYGM2VwdU0BapiSAHBR/zHrlDflPicXpHY4H4PTLkrV+ItUxKSQkAITSvygEuwIvfSH68qTnxwv8ATmppGHzlAJUslkJDOdTT5QTUm3i3vkcJ+Hp09X42KLAuyB81T5IFNHPeo6mWi16De/PYnnBkn+ImOOnn5ueZeMQ8Pg5cpBSkAB+Zdt3vrBzNB0Yt7MBNdYeX/aNvKdBr0MTQptIgkNDiAkYk8DESVBCLmJ5RR4SFf3hyK8tfYgBrDvFdCWV2i4tLc4AtD2gIncQOaLFoKntESmoGnWCJzBmuWe5v1O5gElVR5RJSSKPT9oHkIY+X1gLZVURNnirmcjzgyVVNIBILkg6f2gc+WxdqGJqVWJ3igCZlILLtAp6QGb2IeQujQBEzWFnuKwkKpEVCu41gah17RRflT0rANa8ia12B2PlE0EGxB3qHHr9ozRKFT4uxI5E+Etb6QWagCubxabjmfbw6PQ0VS4j/AIJKtB9D5iKcmaWDLI61+v3h/wDHKFfCfT1EOhsabwsKsT2LwAcENQFULhm3DaEabNFlGPJc5HA5gF+mnnB8Li0zDlCVPt6WN4z1i7rLR8PBKSlIKQSD4VPZgKKFqWeLOIwS2SlKgkC7pcq28T06tGoiYOfqPSHc6F+sS4T21OTKeHOT8PNQVZJa1A1dBQWV/wBpUFKB6HTrGWs5Zi5uIBS4QkfiAjwh1F87Juoi+g7dwQ4qPvCloGhbpGt1lzWFl4eYkEIkqroJbfSvkYvyuESiQVJdrAJypHVm8qRdn8EkLLqlSyd8oSr+tICvWKc34XlsPw1zpRGsuZmfrnzHyYxe39I0cIgpUSlGgygM4Y3GjgEMLCjCkb3Bw6Gr35+kcSrhuMl/5WKEwfpmpIPdQCnryAixI+I8XKBE3CkiozJ8TP8AmdBV6gWrGpyQ0ooPhHSJpQTa8VMNjpSrLAOygxp0ceZi2gm4tuKjzEctxyuNia5bMHDkPcad6d4CisNBAgjzry5RUGoKM/q3eIgRYn5Q5Bd2uKg2PTSKqksYAqpgYBqxB7Q82YCUpAtf3yiD++UAQQgRvWB5nhQRMzHOzRGkMTaEIBpZv79/zDLDsb7/AHhly6vr1gZVVx5QQWczefnE5ssZCM4UU/pBIYB/mNNSPOK0xbiHkKvADLiLZioUm5gkma9DAEUj377wyVxJSohMHs0ihTNx+8BlAvFhCKBohMJ0FfO0AR9NYC/XyiSZlH1MDXcxRpzFDdulIDOkoLOXprptyp70hi4rVyKnbpq8RQAkVSPN79axt2VlrSDR77uPW39okFhwEksXqNKVNPesSUqm297sRv1HnuYEj5qCoHNi++phVgkuckWLUtXtRrfXvBMHNmS5hmBs1QxBts+p6P3gZbQnkxCfMEue0LI1QSDsXbpbfSGhPifEJkxST8oFGCr/AEiP+LUk1vvzI+0QViXIB0HTS2oaGlTXNCNWB0eGjY44nMFy76DYHnFlPEuvcDvURTTJer+g+rHnEAltAdv5a0TQ1UcUTSh7fXTygkriSL5iOqT9RSMdi/y9Bv8Av22gkqWNv7drV1idTbflYxKrLSe4g2fce/rHOT5CdWo9Sxvs/cd4nLQE/Isi3yuB9W0iaVrYzBSZv+ZLSo7kBx0Vcdoyp3w4gVlTFyzoD40+pzf7oEjHzbBeY0uPM/KPqdbQdPF5gvLD9/Lc9hEuBKpzsNikM6UzRuk+JuYUyuySYAniSCcpzS1fpWmtdWoR6xro4wx8UlWnykG9uXrBV4qRNGWYHH6ZiAoejpHWM9bPS+L7cti5mMJ8CELGmSYSf6DkUS2wNoqTOIYtPzyylv1JWjzJMdPO4BJU5kzSg/6Vhae6VFwOQIiuuTjZPytOT/pLHrkWWHYk9Y1OSz3E6Y1hSOOrNcj8wrM79BFlPxEn8wI7fyIsnieHUvLPkJTMNXWgJVS5Yhz1tXyuJwOFmBkqIOz115ZRY6GNTlwvuJeNTk8YlH8w70+sXEYlJsp/I/SK2K+Ew3hbyp/UGJ7CMPF8GXL/AClI3Bv2Ip3MbmOF9MXF1Clg2IgkcXLxcxFSVEc8xHmkqAif/Gpj+DIdxmB8myn0h+r6Z612TCEmSDcRyqPiVafnQod/sR94u4f4mQbv3T/+SYz+qo1Z0loCktp327QyOOylUzJq1HAP9JYxP8RBFCR1FIzcKhyxvEUmHCAbEecOmUaEihp5N+4jOhbDFIYPe5p27RB6jav02gKSU6+u9fpElKq7U35xQ8tdWMOv3206fxEVlJrEVAHlteACoViYETGHo70h0yOvvtAEOJBIYgvq4fXvCQ4cu5pdyG+0YMue5qKQVCxs3eJOWPffx8t6bJJO3rDS72vt/eMyXi1CxV0vBZeMOhEa74ud4sovLSRqfVmiE9wNDR3Zmprq/usVTPrUDtTrzieJxCFakFmZ/Xr3izPFLx5T4QO4o43Nz1P7RYw6UsbWF3AryLctTFeWstq3I7WHvlBkKTlq77Mew3jW2BSliATrSrF+m3aDoQKVcjYfVgwflu0V5DNRi96vXSl9NYsTRRwwFeX8nzgBzEgq5pDg7O4cNu3ppDzkqFRUvSlbjn1tClCn7W9NfekPJkl8xL61oBEUJRLcjarBvKKkkKzKzsz+BttbdqnnF6YwIC2Kiab/AMwEqTnykjNcCrtrbT6wiILTX6AUPffq+sUsRiWJDGl2qGcX7/UbxoE05/ewv/MQKUJJJS5o1B0JYsN/IxUPwyeS9f4b++2hjVQph7/eKKAAWApo2kFOY6gnR6+wAHgpTMOm6g7h6j0BDezE5WVCWBVpRLgVe+j0NYq/iHMHSRmsQa6FqUH5t7c4aYpdwO453oR0ghpylL8CmUk/lmJSoeRTd/e2XiMAlJdAUgn/AKRJFXZ0rcM+iSk8t7c6cGatXsDc2sH9KNBeHoOUArzZXcqFfLpGbjK1LYrcMxypYImX0UxfShS5OgNy7VaNuTxB05icya1Fd/0ipZqAcqxWwsp6kDnr36wkISmqsxGoBYnvStq39I53j+q12+xpmEw80+JAB/UAAXBI+ZNdPWM7F/CkuZ8qwf8AvAVy+YVG3zR3EzgEmYCkDI3hdFiwr4S4AqB94zsZ8NzZRKpas5qf0qNyB4i2tHU1dIkzzxXrjXn2K+EpyPkCwP8A215h/QSD6mMXE4ScgsQlR2WjIr1y+hMejibOQWmhuqSASwFKAgO5/Ne+kGTj5SvCsK1cMFihAPhPiYOHNRzjpj+R9s3jrymdNy0XLUkclUPQKDHzhkYlADJWUf8AiUn+pMepq+HcPM/y1JBP6QqX/sqIycd8Ck/KJan6IPmkgnuI6zkxrFxrjMPjJ7eCbn7hXoqLKePYhF0oVv4SPVJaD8S+C5kupRMRzbMnsafeM3/C4hPyzM/IkE+Uy3aOksrNxaUr4s/VKI5pUD9Wi9I+JpButST/AKkkfRxGAcZMT/myAeeUg+rj0gicVhlXTlPRvUOP9oh0xrOnX4bGy5nyqSeSSD6RdkAD83b+8cKnhUhfyTG6MfoQf9sFl4TFS/8ALnZhoMw/+qmJ8ozeKJp3JoaWMEpHDp47iZZAmSwexSft9ItD4xTrLmA7MD6tGf134NLIQ2oiUTTKgmQGgvrHzJlljNv0dwwzy1PauRtCCYNkpeHyx2l7YvNnh0z1QSeX7wgmDs4YnnaI5KRiZWV0y45lN3R5YoYdJJc9KRJIoz0iM2VqI3cnH9W/gSWovr5xZTOfU9DV4rIRSH/D9++cXvYz+iZLsnEt+nyYw/8AjCxD351iizknlEgivI25PD9qX8YYrBINyHYkVD84aUg3JB6Cu5isza6w4L/3jU5mL+LViYS4rRnOta7hh1rWGXKPMCujv72iKc7PVocTVbe+0a/dHP8A82XwSJgc6NqPrBJksKTUm99Q37FvIQCn6frEgqjM1283jU5MaxeHOfB5WYliAQC4Y3IIIoQcvrB1TjVgPM8qbRXelPWvSJhYs/VvdY12xY6ZfQsmWygo7ueXhVV9nMTkTUkrUn5SRUbgBy/l5c4HJWA31dm59YsmaSfmB2L6dIfKCJTzsIhhJWaYhO6k8tb9rwNTudbv70ifCphMxAAepbqAcorz1pF+CO64VNBlIKbKdVmuSXI0MWppBivJliWmWkkA5UpryAH2gk00LV+nWMLSVlII0tuOjaxkzvh2QflTkOmUtTTw2HYCNB/o3LrA/wAV2Y9dz7+8LJfa7sc1xL4Wm/8AprSuzBQY0L0dwTS7i8UV4ifhgAQsDQK8QJOgUosT3jsvxRAZuLFrvRqftHPpPhrt9uZwfxAoliMoq5QVJ2YtrTUFoNiJ0ib8xlqJsJiUqPJioEvfWLGI4fJUfky80+EeVvSMjEcCU+aWt6j5ixpYB3Tbo/WG84fxqwrgctnR4HqwJKToQXJ9GipP+FJMwVlJJdjldJsD0NxAFKmSA7KQB5cg9r84s4L4jmA+JIV8uhBAIINXYnp941Ob7ZuDA4j8BJBeWtSOS6jzH7RkT+EY2Tbxp5F/S/pHp+H41KWS/hLMx18oDjChTMBU3GzeUdcea7ZuEeW/8ZmS/DMlkbioHl8vpBBxXDm8uvRP2b6R6DOwCVioB1ykP9YzpnwlIJcyEdlN6Zo7zk2x1VggNb1gsqVyp1hQo+XfD7mGs5qz0InBkMwv94HMw5H8VhQon+tby1nLNekhIGVyL0EREpqEd4aFG8fe3Dl/jJILLkh3JptvBMRJDUaukKFGLXTHHxPIBQSaDsIlLlEEH6w8KLb50Sbm6GR9YKtHKlK9bQoUCT2YStN6RASWuKQoUSLl4m12WH0FbU5Q4khqwoUddTTzW3ejqwQ5wI4MWBhQo11jjMsvsxwCv5gZwpFxDQomeEkTDltuqjMkV0hJRSsKFGdu1xlhLQQwCj5w+GmLSXBLh2ILGvOFCizKudwmlz/jE0qJKiTzAP2jRlfE8wJCcqCBahBp3hQo3Mq53CJj4kGqG6HudN4JL+IJZNQsPy+jGFChtLhJCmcXQqy/rERi0j8wfrChRqRzs0ErEG94PLhQofDKQWwd7CKuL4bJWHyMTV00O2lNrw0KM30sUcT8MzGzS5gIDUVRTvZ6j0+kY34c2SQVJKWdgLAFqFiQevOFCjNx1PC9lqTx/KwVV6cyevnF2X8QyyAS45EinlDQoY55T5b6yv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1679575" y="2227719"/>
            <a:ext cx="8917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International Spring School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Neustadt an der Weinstraße, Germany, March 10-14, 2025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Lab 1: Spherical harmonic synthesis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Marius Schlaak (TUM) &amp; Grigorios Kalimeris (TUM)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1" y="78449"/>
            <a:ext cx="9060696" cy="2965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B2F15BD-130D-455A-8C69-20F696BC5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98" y="6058800"/>
            <a:ext cx="1680522" cy="720000"/>
          </a:xfrm>
          <a:prstGeom prst="rect">
            <a:avLst/>
          </a:prstGeom>
        </p:spPr>
      </p:pic>
      <p:pic>
        <p:nvPicPr>
          <p:cNvPr id="15" name="Grafik 14" descr="http://thinkingarchitecture.architekturtheorie.tu-berlin.de/Bilder/tub_logo.png">
            <a:extLst>
              <a:ext uri="{FF2B5EF4-FFF2-40B4-BE49-F238E27FC236}">
                <a16:creationId xmlns:a16="http://schemas.microsoft.com/office/drawing/2014/main" id="{51FCA9FD-E91B-4CC7-BA2E-F822D8589A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74" y="6035697"/>
            <a:ext cx="97256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0F45BA1-93C2-4100-9B8C-01F6F8430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724" y="6056963"/>
            <a:ext cx="2712324" cy="72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B5B706E-ED1C-4A5E-884D-B9589B0FA1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30" y="6058800"/>
            <a:ext cx="1060286" cy="720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510F224-07DD-4D3C-8FCD-F816B1E647C5}"/>
              </a:ext>
            </a:extLst>
          </p:cNvPr>
          <p:cNvSpPr/>
          <p:nvPr/>
        </p:nvSpPr>
        <p:spPr bwMode="auto">
          <a:xfrm>
            <a:off x="10493117" y="6058800"/>
            <a:ext cx="12304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>
              <a:ea typeface="ＭＳ Ｐゴシック" pitchFamily="96" charset="-128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F8EA56D-AC77-4A76-8C19-1161A6A23F1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39" y="6198135"/>
            <a:ext cx="969813" cy="7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885FD09-8C60-498C-B7CE-E6CB0AB3D6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198208" y="6072865"/>
            <a:ext cx="1127849" cy="6987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Lab 1 – Goals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4"/>
            <a:ext cx="11139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Become acquainted with different gravity functionals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Understand the impact of the degree of expansion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Understand the impact of observation altitude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Understand (roughly) the scale of the static gravity signal and its temporal variations</a:t>
            </a:r>
          </a:p>
        </p:txBody>
      </p:sp>
    </p:spTree>
    <p:extLst>
      <p:ext uri="{BB962C8B-B14F-4D97-AF65-F5344CB8AC3E}">
        <p14:creationId xmlns:p14="http://schemas.microsoft.com/office/powerpoint/2010/main" val="17707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Lab 1 Walkthrough – Task 1 (1)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4"/>
            <a:ext cx="11139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Read gravity field model ITSG-GRACE2018s 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n-lt"/>
              </a:rPr>
              <a:t>See “</a:t>
            </a:r>
            <a:r>
              <a:rPr lang="en-US" sz="1800" dirty="0" err="1">
                <a:latin typeface="+mn-lt"/>
              </a:rPr>
              <a:t>readicgem</a:t>
            </a:r>
            <a:r>
              <a:rPr lang="en-US" sz="1800" dirty="0">
                <a:latin typeface="+mn-lt"/>
              </a:rPr>
              <a:t>” function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Generate disturbing potential coefficients by subtracting the GRS80 normal potential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See “reduce_normpot_grs80” function</a:t>
            </a:r>
            <a:endParaRPr lang="en-US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27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Lab 1 Walkthrough – Task 1 (2)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4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SH coefficients format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</p:txBody>
      </p:sp>
      <p:grpSp>
        <p:nvGrpSpPr>
          <p:cNvPr id="4" name="Gruppieren 44">
            <a:extLst>
              <a:ext uri="{FF2B5EF4-FFF2-40B4-BE49-F238E27FC236}">
                <a16:creationId xmlns:a16="http://schemas.microsoft.com/office/drawing/2014/main" id="{60F0BB9B-6087-4B80-A1EE-E39115E0947C}"/>
              </a:ext>
            </a:extLst>
          </p:cNvPr>
          <p:cNvGrpSpPr/>
          <p:nvPr/>
        </p:nvGrpSpPr>
        <p:grpSpPr>
          <a:xfrm>
            <a:off x="1741533" y="2742023"/>
            <a:ext cx="4090838" cy="2286211"/>
            <a:chOff x="373613" y="3488267"/>
            <a:chExt cx="4090838" cy="2286211"/>
          </a:xfrm>
        </p:grpSpPr>
        <p:grpSp>
          <p:nvGrpSpPr>
            <p:cNvPr id="5" name="Gruppieren 25">
              <a:extLst>
                <a:ext uri="{FF2B5EF4-FFF2-40B4-BE49-F238E27FC236}">
                  <a16:creationId xmlns:a16="http://schemas.microsoft.com/office/drawing/2014/main" id="{84EF44C7-9F07-4EA3-BA45-DAEF4F914CB8}"/>
                </a:ext>
              </a:extLst>
            </p:cNvPr>
            <p:cNvGrpSpPr/>
            <p:nvPr/>
          </p:nvGrpSpPr>
          <p:grpSpPr>
            <a:xfrm>
              <a:off x="864451" y="3488267"/>
              <a:ext cx="3600000" cy="1800000"/>
              <a:chOff x="491067" y="3090333"/>
              <a:chExt cx="3600000" cy="1800000"/>
            </a:xfrm>
          </p:grpSpPr>
          <p:sp>
            <p:nvSpPr>
              <p:cNvPr id="12" name="Gleichschenkliges Dreieck 5">
                <a:extLst>
                  <a:ext uri="{FF2B5EF4-FFF2-40B4-BE49-F238E27FC236}">
                    <a16:creationId xmlns:a16="http://schemas.microsoft.com/office/drawing/2014/main" id="{C5436D75-158A-41C8-997A-E5CD7BFF9F39}"/>
                  </a:ext>
                </a:extLst>
              </p:cNvPr>
              <p:cNvSpPr/>
              <p:nvPr/>
            </p:nvSpPr>
            <p:spPr bwMode="auto">
              <a:xfrm>
                <a:off x="2291067" y="3090333"/>
                <a:ext cx="1800000" cy="1800000"/>
              </a:xfrm>
              <a:prstGeom prst="triangle">
                <a:avLst>
                  <a:gd name="adj" fmla="val 0"/>
                </a:avLst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ＭＳ Ｐゴシック" pitchFamily="96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leichschenkliges Dreieck 8">
                <a:extLst>
                  <a:ext uri="{FF2B5EF4-FFF2-40B4-BE49-F238E27FC236}">
                    <a16:creationId xmlns:a16="http://schemas.microsoft.com/office/drawing/2014/main" id="{F8D259FE-CD1D-4E38-B82F-4DFBB43077A9}"/>
                  </a:ext>
                </a:extLst>
              </p:cNvPr>
              <p:cNvSpPr/>
              <p:nvPr/>
            </p:nvSpPr>
            <p:spPr bwMode="auto">
              <a:xfrm>
                <a:off x="491067" y="3090333"/>
                <a:ext cx="1800000" cy="1800000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ＭＳ Ｐゴシック" pitchFamily="96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leichschenkliges Dreieck 4">
                <a:extLst>
                  <a:ext uri="{FF2B5EF4-FFF2-40B4-BE49-F238E27FC236}">
                    <a16:creationId xmlns:a16="http://schemas.microsoft.com/office/drawing/2014/main" id="{6EAD0359-D367-485F-A9C9-3EFFAB178C5F}"/>
                  </a:ext>
                </a:extLst>
              </p:cNvPr>
              <p:cNvSpPr/>
              <p:nvPr/>
            </p:nvSpPr>
            <p:spPr bwMode="auto">
              <a:xfrm>
                <a:off x="491067" y="3090333"/>
                <a:ext cx="3600000" cy="1800000"/>
              </a:xfrm>
              <a:prstGeom prst="triangl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ＭＳ Ｐゴシック" pitchFamily="96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hteck 3">
                <a:extLst>
                  <a:ext uri="{FF2B5EF4-FFF2-40B4-BE49-F238E27FC236}">
                    <a16:creationId xmlns:a16="http://schemas.microsoft.com/office/drawing/2014/main" id="{BB19749E-FE63-4EEF-80D9-5AC13359F41B}"/>
                  </a:ext>
                </a:extLst>
              </p:cNvPr>
              <p:cNvSpPr/>
              <p:nvPr/>
            </p:nvSpPr>
            <p:spPr bwMode="auto">
              <a:xfrm>
                <a:off x="491067" y="3090333"/>
                <a:ext cx="3600000" cy="1800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ＭＳ Ｐゴシック" pitchFamily="96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feld 9">
                <a:extLst>
                  <a:ext uri="{FF2B5EF4-FFF2-40B4-BE49-F238E27FC236}">
                    <a16:creationId xmlns:a16="http://schemas.microsoft.com/office/drawing/2014/main" id="{4B9D800F-38B1-48B0-92A9-995ADAAF2170}"/>
                  </a:ext>
                </a:extLst>
              </p:cNvPr>
              <p:cNvSpPr txBox="1"/>
              <p:nvPr/>
            </p:nvSpPr>
            <p:spPr>
              <a:xfrm>
                <a:off x="946568" y="3429000"/>
                <a:ext cx="296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+mj-lt"/>
                    <a:cs typeface="Calibri" panose="020F0502020204030204" pitchFamily="34" charset="0"/>
                  </a:rPr>
                  <a:t>0</a:t>
                </a:r>
                <a:endParaRPr lang="en-GB" sz="1800" dirty="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feld 11">
                <a:extLst>
                  <a:ext uri="{FF2B5EF4-FFF2-40B4-BE49-F238E27FC236}">
                    <a16:creationId xmlns:a16="http://schemas.microsoft.com/office/drawing/2014/main" id="{C247E1E9-D242-4C4C-B9B8-6858E81FEE8B}"/>
                  </a:ext>
                </a:extLst>
              </p:cNvPr>
              <p:cNvSpPr txBox="1"/>
              <p:nvPr/>
            </p:nvSpPr>
            <p:spPr>
              <a:xfrm>
                <a:off x="3469634" y="3429000"/>
                <a:ext cx="296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+mj-lt"/>
                    <a:cs typeface="Calibri" panose="020F0502020204030204" pitchFamily="34" charset="0"/>
                  </a:rPr>
                  <a:t>0</a:t>
                </a:r>
                <a:endParaRPr lang="en-GB" sz="1800" dirty="0">
                  <a:latin typeface="+mj-lt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feld 18">
                    <a:extLst>
                      <a:ext uri="{FF2B5EF4-FFF2-40B4-BE49-F238E27FC236}">
                        <a16:creationId xmlns:a16="http://schemas.microsoft.com/office/drawing/2014/main" id="{30B60155-A1B1-46CA-B3C6-8C32BB920FB5}"/>
                      </a:ext>
                    </a:extLst>
                  </p:cNvPr>
                  <p:cNvSpPr txBox="1"/>
                  <p:nvPr/>
                </p:nvSpPr>
                <p:spPr>
                  <a:xfrm>
                    <a:off x="2577267" y="4234934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/>
                                </a:rPr>
                                <m:t>nm</m:t>
                              </m:r>
                            </m:sub>
                          </m:sSub>
                        </m:oMath>
                      </m:oMathPara>
                    </a14:m>
                    <a:endParaRPr lang="en-GB" sz="180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feld 18">
                    <a:extLst>
                      <a:ext uri="{FF2B5EF4-FFF2-40B4-BE49-F238E27FC236}">
                        <a16:creationId xmlns:a16="http://schemas.microsoft.com/office/drawing/2014/main" id="{30B60155-A1B1-46CA-B3C6-8C32BB920F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7267" y="4234934"/>
                    <a:ext cx="72813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feld 20">
                    <a:extLst>
                      <a:ext uri="{FF2B5EF4-FFF2-40B4-BE49-F238E27FC236}">
                        <a16:creationId xmlns:a16="http://schemas.microsoft.com/office/drawing/2014/main" id="{ED4825ED-9361-4EF8-ABE0-1D8CAE951AD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034" y="4234934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/>
                                </a:rPr>
                                <m:t>nm</m:t>
                              </m:r>
                            </m:sub>
                          </m:sSub>
                        </m:oMath>
                      </m:oMathPara>
                    </a14:m>
                    <a:endParaRPr lang="en-GB" sz="180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feld 20">
                    <a:extLst>
                      <a:ext uri="{FF2B5EF4-FFF2-40B4-BE49-F238E27FC236}">
                        <a16:creationId xmlns:a16="http://schemas.microsoft.com/office/drawing/2014/main" id="{ED4825ED-9361-4EF8-ABE0-1D8CAE951A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034" y="4234934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Gerade Verbindung mit Pfeil 28">
              <a:extLst>
                <a:ext uri="{FF2B5EF4-FFF2-40B4-BE49-F238E27FC236}">
                  <a16:creationId xmlns:a16="http://schemas.microsoft.com/office/drawing/2014/main" id="{F7FBD341-D06A-4F1A-955F-A186E7ADB9ED}"/>
                </a:ext>
              </a:extLst>
            </p:cNvPr>
            <p:cNvCxnSpPr/>
            <p:nvPr/>
          </p:nvCxnSpPr>
          <p:spPr bwMode="auto">
            <a:xfrm>
              <a:off x="719667" y="3488267"/>
              <a:ext cx="0" cy="180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Gerade Verbindung mit Pfeil 30">
              <a:extLst>
                <a:ext uri="{FF2B5EF4-FFF2-40B4-BE49-F238E27FC236}">
                  <a16:creationId xmlns:a16="http://schemas.microsoft.com/office/drawing/2014/main" id="{442ABAE5-3028-42C8-9490-F16C7DEDEB05}"/>
                </a:ext>
              </a:extLst>
            </p:cNvPr>
            <p:cNvCxnSpPr/>
            <p:nvPr/>
          </p:nvCxnSpPr>
          <p:spPr bwMode="auto">
            <a:xfrm flipH="1">
              <a:off x="864451" y="5440667"/>
              <a:ext cx="165861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mit Pfeil 34">
              <a:extLst>
                <a:ext uri="{FF2B5EF4-FFF2-40B4-BE49-F238E27FC236}">
                  <a16:creationId xmlns:a16="http://schemas.microsoft.com/office/drawing/2014/main" id="{5561279B-D630-4A9D-B06E-BCDA9F397842}"/>
                </a:ext>
              </a:extLst>
            </p:cNvPr>
            <p:cNvCxnSpPr/>
            <p:nvPr/>
          </p:nvCxnSpPr>
          <p:spPr bwMode="auto">
            <a:xfrm>
              <a:off x="2785533" y="5440667"/>
              <a:ext cx="167891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feld 39">
              <a:extLst>
                <a:ext uri="{FF2B5EF4-FFF2-40B4-BE49-F238E27FC236}">
                  <a16:creationId xmlns:a16="http://schemas.microsoft.com/office/drawing/2014/main" id="{A867A467-1C88-4271-BB1E-CCC19F019FFB}"/>
                </a:ext>
              </a:extLst>
            </p:cNvPr>
            <p:cNvSpPr txBox="1"/>
            <p:nvPr/>
          </p:nvSpPr>
          <p:spPr>
            <a:xfrm>
              <a:off x="1300909" y="5466701"/>
              <a:ext cx="927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>
                  <a:solidFill>
                    <a:srgbClr val="004D95"/>
                  </a:solidFill>
                  <a:latin typeface="+mj-lt"/>
                  <a:cs typeface="Calibri" panose="020F0502020204030204" pitchFamily="34" charset="0"/>
                </a:rPr>
                <a:t>order</a:t>
              </a:r>
              <a:r>
                <a:rPr lang="de-DE" sz="1400" dirty="0">
                  <a:solidFill>
                    <a:srgbClr val="004D95"/>
                  </a:solidFill>
                  <a:latin typeface="+mj-lt"/>
                  <a:cs typeface="Calibri" panose="020F0502020204030204" pitchFamily="34" charset="0"/>
                </a:rPr>
                <a:t> m</a:t>
              </a:r>
              <a:endParaRPr lang="en-GB" sz="1400" dirty="0">
                <a:solidFill>
                  <a:srgbClr val="004D95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0" name="Textfeld 41">
              <a:extLst>
                <a:ext uri="{FF2B5EF4-FFF2-40B4-BE49-F238E27FC236}">
                  <a16:creationId xmlns:a16="http://schemas.microsoft.com/office/drawing/2014/main" id="{C0B801BB-9D7A-44B4-8078-CA33C8F116B8}"/>
                </a:ext>
              </a:extLst>
            </p:cNvPr>
            <p:cNvSpPr txBox="1"/>
            <p:nvPr/>
          </p:nvSpPr>
          <p:spPr>
            <a:xfrm>
              <a:off x="3161450" y="5466701"/>
              <a:ext cx="927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rPr>
                <a:t>order</a:t>
              </a:r>
              <a:r>
                <a:rPr lang="de-DE" sz="1400" dirty="0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rPr>
                <a:t> m</a:t>
              </a:r>
              <a:endParaRPr lang="en-GB" sz="1400" dirty="0">
                <a:solidFill>
                  <a:srgbClr val="FFC000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" name="Textfeld 43">
              <a:extLst>
                <a:ext uri="{FF2B5EF4-FFF2-40B4-BE49-F238E27FC236}">
                  <a16:creationId xmlns:a16="http://schemas.microsoft.com/office/drawing/2014/main" id="{554098D4-CD90-42AB-B822-C3DB299169D4}"/>
                </a:ext>
              </a:extLst>
            </p:cNvPr>
            <p:cNvSpPr txBox="1"/>
            <p:nvPr/>
          </p:nvSpPr>
          <p:spPr>
            <a:xfrm rot="16200000">
              <a:off x="-81141" y="4081037"/>
              <a:ext cx="1217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>
                  <a:latin typeface="+mj-lt"/>
                  <a:cs typeface="Calibri" panose="020F0502020204030204" pitchFamily="34" charset="0"/>
                </a:rPr>
                <a:t>degree</a:t>
              </a:r>
              <a:r>
                <a:rPr lang="de-DE" sz="1400" dirty="0">
                  <a:latin typeface="+mj-lt"/>
                  <a:cs typeface="Calibri" panose="020F0502020204030204" pitchFamily="34" charset="0"/>
                </a:rPr>
                <a:t> n</a:t>
              </a:r>
              <a:endParaRPr lang="en-GB" sz="1400" dirty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59">
            <a:extLst>
              <a:ext uri="{FF2B5EF4-FFF2-40B4-BE49-F238E27FC236}">
                <a16:creationId xmlns:a16="http://schemas.microsoft.com/office/drawing/2014/main" id="{11615017-A48E-4120-9778-8233D689C5EF}"/>
              </a:ext>
            </a:extLst>
          </p:cNvPr>
          <p:cNvGrpSpPr/>
          <p:nvPr/>
        </p:nvGrpSpPr>
        <p:grpSpPr>
          <a:xfrm>
            <a:off x="6749415" y="2241192"/>
            <a:ext cx="2701750" cy="2787042"/>
            <a:chOff x="5440191" y="3223869"/>
            <a:chExt cx="2701750" cy="2787042"/>
          </a:xfrm>
        </p:grpSpPr>
        <p:grpSp>
          <p:nvGrpSpPr>
            <p:cNvPr id="21" name="Gruppieren 49">
              <a:extLst>
                <a:ext uri="{FF2B5EF4-FFF2-40B4-BE49-F238E27FC236}">
                  <a16:creationId xmlns:a16="http://schemas.microsoft.com/office/drawing/2014/main" id="{55876223-57D8-4675-A361-98750E4CA318}"/>
                </a:ext>
              </a:extLst>
            </p:cNvPr>
            <p:cNvGrpSpPr/>
            <p:nvPr/>
          </p:nvGrpSpPr>
          <p:grpSpPr>
            <a:xfrm>
              <a:off x="5440191" y="3737003"/>
              <a:ext cx="2301694" cy="2273908"/>
              <a:chOff x="5440191" y="3076602"/>
              <a:chExt cx="2301694" cy="2273908"/>
            </a:xfrm>
          </p:grpSpPr>
          <p:grpSp>
            <p:nvGrpSpPr>
              <p:cNvPr id="26" name="Gruppieren 26">
                <a:extLst>
                  <a:ext uri="{FF2B5EF4-FFF2-40B4-BE49-F238E27FC236}">
                    <a16:creationId xmlns:a16="http://schemas.microsoft.com/office/drawing/2014/main" id="{216B452B-55BA-4AB3-8530-913BFC96E835}"/>
                  </a:ext>
                </a:extLst>
              </p:cNvPr>
              <p:cNvGrpSpPr/>
              <p:nvPr/>
            </p:nvGrpSpPr>
            <p:grpSpPr>
              <a:xfrm>
                <a:off x="5891067" y="3090333"/>
                <a:ext cx="1800000" cy="1800000"/>
                <a:chOff x="5891067" y="3090333"/>
                <a:chExt cx="1800000" cy="1800000"/>
              </a:xfrm>
            </p:grpSpPr>
            <p:sp>
              <p:nvSpPr>
                <p:cNvPr id="31" name="Gleichschenkliges Dreieck 15">
                  <a:extLst>
                    <a:ext uri="{FF2B5EF4-FFF2-40B4-BE49-F238E27FC236}">
                      <a16:creationId xmlns:a16="http://schemas.microsoft.com/office/drawing/2014/main" id="{EB34A135-7B03-4FD1-A348-B084DEFEF2A4}"/>
                    </a:ext>
                  </a:extLst>
                </p:cNvPr>
                <p:cNvSpPr/>
                <p:nvPr/>
              </p:nvSpPr>
              <p:spPr bwMode="auto">
                <a:xfrm>
                  <a:off x="5891067" y="3090333"/>
                  <a:ext cx="1800000" cy="18000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ＭＳ Ｐゴシック" pitchFamily="96" charset="-128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Gleichschenkliges Dreieck 17">
                  <a:extLst>
                    <a:ext uri="{FF2B5EF4-FFF2-40B4-BE49-F238E27FC236}">
                      <a16:creationId xmlns:a16="http://schemas.microsoft.com/office/drawing/2014/main" id="{EAF67D5B-A778-4C5E-A16F-31BDD2F7C97A}"/>
                    </a:ext>
                  </a:extLst>
                </p:cNvPr>
                <p:cNvSpPr/>
                <p:nvPr/>
              </p:nvSpPr>
              <p:spPr bwMode="auto">
                <a:xfrm rot="16200000">
                  <a:off x="5891067" y="3090333"/>
                  <a:ext cx="1800000" cy="1800000"/>
                </a:xfrm>
                <a:prstGeom prst="triangle">
                  <a:avLst>
                    <a:gd name="adj" fmla="val 100000"/>
                  </a:avLst>
                </a:prstGeom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lin ang="16200000" scaled="0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ＭＳ Ｐゴシック" pitchFamily="96" charset="-128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eck 13">
                  <a:extLst>
                    <a:ext uri="{FF2B5EF4-FFF2-40B4-BE49-F238E27FC236}">
                      <a16:creationId xmlns:a16="http://schemas.microsoft.com/office/drawing/2014/main" id="{7233FD37-3D75-47D5-9267-884A851BF4A5}"/>
                    </a:ext>
                  </a:extLst>
                </p:cNvPr>
                <p:cNvSpPr/>
                <p:nvPr/>
              </p:nvSpPr>
              <p:spPr bwMode="auto">
                <a:xfrm>
                  <a:off x="5891067" y="3090333"/>
                  <a:ext cx="1800000" cy="18000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ＭＳ Ｐゴシック" pitchFamily="96" charset="-128"/>
                    <a:cs typeface="Calibri" panose="020F050202020403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feld 22">
                      <a:extLst>
                        <a:ext uri="{FF2B5EF4-FFF2-40B4-BE49-F238E27FC236}">
                          <a16:creationId xmlns:a16="http://schemas.microsoft.com/office/drawing/2014/main" id="{112D9F71-B612-4E0D-9409-AB2A4C3E1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77267" y="4234934"/>
                      <a:ext cx="7281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/>
                                  </a:rPr>
                                  <m:t>nm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800" dirty="0">
                        <a:latin typeface="+mj-lt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feld 22">
                      <a:extLst>
                        <a:ext uri="{FF2B5EF4-FFF2-40B4-BE49-F238E27FC236}">
                          <a16:creationId xmlns:a16="http://schemas.microsoft.com/office/drawing/2014/main" id="{112D9F71-B612-4E0D-9409-AB2A4C3E1D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77267" y="4234934"/>
                      <a:ext cx="728133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feld 24">
                      <a:extLst>
                        <a:ext uri="{FF2B5EF4-FFF2-40B4-BE49-F238E27FC236}">
                          <a16:creationId xmlns:a16="http://schemas.microsoft.com/office/drawing/2014/main" id="{AF7FF416-B0BA-4B39-8081-3183314256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37834" y="3326368"/>
                      <a:ext cx="7281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/>
                                  </a:rPr>
                                  <m:t>nm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800" dirty="0">
                        <a:latin typeface="+mj-lt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feld 24">
                      <a:extLst>
                        <a:ext uri="{FF2B5EF4-FFF2-40B4-BE49-F238E27FC236}">
                          <a16:creationId xmlns:a16="http://schemas.microsoft.com/office/drawing/2014/main" id="{AF7FF416-B0BA-4B39-8081-3183314256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37834" y="3326368"/>
                      <a:ext cx="728133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7" name="Gerade Verbindung mit Pfeil 45">
                <a:extLst>
                  <a:ext uri="{FF2B5EF4-FFF2-40B4-BE49-F238E27FC236}">
                    <a16:creationId xmlns:a16="http://schemas.microsoft.com/office/drawing/2014/main" id="{452DC6BC-2E28-4B21-8E15-AB637188485C}"/>
                  </a:ext>
                </a:extLst>
              </p:cNvPr>
              <p:cNvCxnSpPr/>
              <p:nvPr/>
            </p:nvCxnSpPr>
            <p:spPr bwMode="auto">
              <a:xfrm>
                <a:off x="5786245" y="3076603"/>
                <a:ext cx="0" cy="180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feld 46">
                <a:extLst>
                  <a:ext uri="{FF2B5EF4-FFF2-40B4-BE49-F238E27FC236}">
                    <a16:creationId xmlns:a16="http://schemas.microsoft.com/office/drawing/2014/main" id="{79B27A14-CD4F-409B-8A1D-E7296C6E1813}"/>
                  </a:ext>
                </a:extLst>
              </p:cNvPr>
              <p:cNvSpPr txBox="1"/>
              <p:nvPr/>
            </p:nvSpPr>
            <p:spPr>
              <a:xfrm rot="16200000">
                <a:off x="4687221" y="3829572"/>
                <a:ext cx="18137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>
                    <a:solidFill>
                      <a:srgbClr val="FFC000"/>
                    </a:solidFill>
                    <a:latin typeface="+mj-lt"/>
                    <a:cs typeface="Calibri" panose="020F0502020204030204" pitchFamily="34" charset="0"/>
                  </a:rPr>
                  <a:t>degree</a:t>
                </a:r>
                <a:r>
                  <a:rPr lang="de-DE" sz="1400" dirty="0">
                    <a:solidFill>
                      <a:srgbClr val="FFC000"/>
                    </a:solidFill>
                    <a:latin typeface="+mj-lt"/>
                    <a:cs typeface="Calibri" panose="020F0502020204030204" pitchFamily="34" charset="0"/>
                  </a:rPr>
                  <a:t> n</a:t>
                </a:r>
                <a:endParaRPr lang="en-GB" sz="1400" dirty="0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Gerade Verbindung mit Pfeil 47">
                <a:extLst>
                  <a:ext uri="{FF2B5EF4-FFF2-40B4-BE49-F238E27FC236}">
                    <a16:creationId xmlns:a16="http://schemas.microsoft.com/office/drawing/2014/main" id="{12B16F68-1F9A-4E7D-B1B7-4C885FDE4A19}"/>
                  </a:ext>
                </a:extLst>
              </p:cNvPr>
              <p:cNvCxnSpPr/>
              <p:nvPr/>
            </p:nvCxnSpPr>
            <p:spPr bwMode="auto">
              <a:xfrm>
                <a:off x="5891067" y="5016699"/>
                <a:ext cx="185081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Textfeld 48">
                <a:extLst>
                  <a:ext uri="{FF2B5EF4-FFF2-40B4-BE49-F238E27FC236}">
                    <a16:creationId xmlns:a16="http://schemas.microsoft.com/office/drawing/2014/main" id="{8A9D8BC5-3DB6-47B3-8FC9-9CF0E4D951A1}"/>
                  </a:ext>
                </a:extLst>
              </p:cNvPr>
              <p:cNvSpPr txBox="1"/>
              <p:nvPr/>
            </p:nvSpPr>
            <p:spPr>
              <a:xfrm>
                <a:off x="5891067" y="5042733"/>
                <a:ext cx="17999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>
                    <a:solidFill>
                      <a:srgbClr val="FFC000"/>
                    </a:solidFill>
                    <a:latin typeface="+mj-lt"/>
                    <a:cs typeface="Calibri" panose="020F0502020204030204" pitchFamily="34" charset="0"/>
                  </a:rPr>
                  <a:t>order</a:t>
                </a:r>
                <a:r>
                  <a:rPr lang="de-DE" sz="1400" dirty="0">
                    <a:solidFill>
                      <a:srgbClr val="FFC000"/>
                    </a:solidFill>
                    <a:latin typeface="+mj-lt"/>
                    <a:cs typeface="Calibri" panose="020F0502020204030204" pitchFamily="34" charset="0"/>
                  </a:rPr>
                  <a:t> m</a:t>
                </a:r>
                <a:endParaRPr lang="en-GB" sz="1400" dirty="0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2" name="Gerade Verbindung mit Pfeil 50">
              <a:extLst>
                <a:ext uri="{FF2B5EF4-FFF2-40B4-BE49-F238E27FC236}">
                  <a16:creationId xmlns:a16="http://schemas.microsoft.com/office/drawing/2014/main" id="{7E33BB06-F86E-4C8C-AFDF-C6EC1C9A8849}"/>
                </a:ext>
              </a:extLst>
            </p:cNvPr>
            <p:cNvCxnSpPr/>
            <p:nvPr/>
          </p:nvCxnSpPr>
          <p:spPr bwMode="auto">
            <a:xfrm>
              <a:off x="5891067" y="3603400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4">
              <a:extLst>
                <a:ext uri="{FF2B5EF4-FFF2-40B4-BE49-F238E27FC236}">
                  <a16:creationId xmlns:a16="http://schemas.microsoft.com/office/drawing/2014/main" id="{8F830394-C0A1-428E-BD60-DCBBDB3113E8}"/>
                </a:ext>
              </a:extLst>
            </p:cNvPr>
            <p:cNvSpPr txBox="1"/>
            <p:nvPr/>
          </p:nvSpPr>
          <p:spPr>
            <a:xfrm>
              <a:off x="5891067" y="3223869"/>
              <a:ext cx="1799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rgbClr val="004D95"/>
                  </a:solidFill>
                  <a:latin typeface="+mj-lt"/>
                  <a:cs typeface="Calibri" panose="020F0502020204030204" pitchFamily="34" charset="0"/>
                </a:rPr>
                <a:t>degree</a:t>
              </a:r>
              <a:r>
                <a:rPr lang="de-DE" sz="1400" dirty="0">
                  <a:solidFill>
                    <a:srgbClr val="004D95"/>
                  </a:solidFill>
                  <a:latin typeface="+mj-lt"/>
                  <a:cs typeface="Calibri" panose="020F0502020204030204" pitchFamily="34" charset="0"/>
                </a:rPr>
                <a:t> n</a:t>
              </a:r>
              <a:endParaRPr lang="en-GB" sz="1400" dirty="0">
                <a:solidFill>
                  <a:srgbClr val="004D95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24" name="Gerade Verbindung mit Pfeil 55">
              <a:extLst>
                <a:ext uri="{FF2B5EF4-FFF2-40B4-BE49-F238E27FC236}">
                  <a16:creationId xmlns:a16="http://schemas.microsoft.com/office/drawing/2014/main" id="{8D8FC0F2-52C4-4F06-B78A-DC67F6E6D347}"/>
                </a:ext>
              </a:extLst>
            </p:cNvPr>
            <p:cNvCxnSpPr/>
            <p:nvPr/>
          </p:nvCxnSpPr>
          <p:spPr bwMode="auto">
            <a:xfrm>
              <a:off x="7806267" y="3750733"/>
              <a:ext cx="0" cy="180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feld 58">
              <a:extLst>
                <a:ext uri="{FF2B5EF4-FFF2-40B4-BE49-F238E27FC236}">
                  <a16:creationId xmlns:a16="http://schemas.microsoft.com/office/drawing/2014/main" id="{9F275890-4CD5-4802-B30B-9A8E2A1201EF}"/>
                </a:ext>
              </a:extLst>
            </p:cNvPr>
            <p:cNvSpPr txBox="1"/>
            <p:nvPr/>
          </p:nvSpPr>
          <p:spPr>
            <a:xfrm rot="5400000">
              <a:off x="7088060" y="4496839"/>
              <a:ext cx="1799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rgbClr val="004D95"/>
                  </a:solidFill>
                  <a:latin typeface="+mj-lt"/>
                  <a:cs typeface="Calibri" panose="020F0502020204030204" pitchFamily="34" charset="0"/>
                </a:rPr>
                <a:t>order</a:t>
              </a:r>
              <a:r>
                <a:rPr lang="de-DE" sz="1400" dirty="0">
                  <a:solidFill>
                    <a:srgbClr val="004D95"/>
                  </a:solidFill>
                  <a:latin typeface="+mj-lt"/>
                  <a:cs typeface="Calibri" panose="020F0502020204030204" pitchFamily="34" charset="0"/>
                </a:rPr>
                <a:t> m</a:t>
              </a:r>
              <a:endParaRPr lang="en-GB" sz="1400" dirty="0">
                <a:solidFill>
                  <a:srgbClr val="004D95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6" name="Textfeld 6">
            <a:extLst>
              <a:ext uri="{FF2B5EF4-FFF2-40B4-BE49-F238E27FC236}">
                <a16:creationId xmlns:a16="http://schemas.microsoft.com/office/drawing/2014/main" id="{0D1EEA6C-26E5-448D-9BA5-CC7407A71F1B}"/>
              </a:ext>
            </a:extLst>
          </p:cNvPr>
          <p:cNvSpPr txBox="1"/>
          <p:nvPr/>
        </p:nvSpPr>
        <p:spPr>
          <a:xfrm>
            <a:off x="7200290" y="1656808"/>
            <a:ext cx="17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„CS-format“</a:t>
            </a:r>
            <a:endParaRPr lang="en-GB" sz="2000" dirty="0">
              <a:latin typeface="+mn-lt"/>
            </a:endParaRPr>
          </a:p>
        </p:txBody>
      </p:sp>
      <p:sp>
        <p:nvSpPr>
          <p:cNvPr id="37" name="Textfeld 6">
            <a:extLst>
              <a:ext uri="{FF2B5EF4-FFF2-40B4-BE49-F238E27FC236}">
                <a16:creationId xmlns:a16="http://schemas.microsoft.com/office/drawing/2014/main" id="{0D1EEA6C-26E5-448D-9BA5-CC7407A71F1B}"/>
              </a:ext>
            </a:extLst>
          </p:cNvPr>
          <p:cNvSpPr txBox="1"/>
          <p:nvPr/>
        </p:nvSpPr>
        <p:spPr>
          <a:xfrm>
            <a:off x="3039548" y="1656808"/>
            <a:ext cx="17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„SC-format“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04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7A9F0-3905-682E-277D-048F9E67C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20F6B9A-692D-88B1-C6EE-F9F33FC9F421}"/>
              </a:ext>
            </a:extLst>
          </p:cNvPr>
          <p:cNvSpPr txBox="1"/>
          <p:nvPr/>
        </p:nvSpPr>
        <p:spPr>
          <a:xfrm>
            <a:off x="203201" y="807574"/>
            <a:ext cx="111390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Compute global geoid heights up to various maximum harmonic degrees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See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shs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” function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Plot (with coastlines!) and interpret your results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2FA34BB4-0E31-00C9-5E40-B221E188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" y="2878436"/>
            <a:ext cx="37528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0C1671-B58E-F215-B8CF-9954618B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73" y="2921888"/>
            <a:ext cx="5573316" cy="285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15CB145F-6C59-A691-DF52-9B518CB5A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Lab 1 Walkthrough – Task 2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051ED3F8-E018-77DF-8B73-1D66AB486A78}"/>
              </a:ext>
            </a:extLst>
          </p:cNvPr>
          <p:cNvSpPr txBox="1"/>
          <p:nvPr/>
        </p:nvSpPr>
        <p:spPr>
          <a:xfrm>
            <a:off x="3424863" y="2428411"/>
            <a:ext cx="362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longitude &amp; colatitude (parameters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shs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lon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=[0:360]°; col=[0:180]°</a:t>
            </a:r>
          </a:p>
        </p:txBody>
      </p:sp>
      <p:cxnSp>
        <p:nvCxnSpPr>
          <p:cNvPr id="6" name="Gerade Verbindung mit Pfeil 12">
            <a:extLst>
              <a:ext uri="{FF2B5EF4-FFF2-40B4-BE49-F238E27FC236}">
                <a16:creationId xmlns:a16="http://schemas.microsoft.com/office/drawing/2014/main" id="{7B60EAD7-7637-D86D-1618-A63D1BA7C52B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1738367" y="2659244"/>
            <a:ext cx="1686496" cy="294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14">
            <a:extLst>
              <a:ext uri="{FF2B5EF4-FFF2-40B4-BE49-F238E27FC236}">
                <a16:creationId xmlns:a16="http://schemas.microsoft.com/office/drawing/2014/main" id="{23CE191A-B3E9-0F84-50F1-F200C64F62B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1024" y="2699910"/>
            <a:ext cx="1371157" cy="243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29">
            <a:extLst>
              <a:ext uri="{FF2B5EF4-FFF2-40B4-BE49-F238E27FC236}">
                <a16:creationId xmlns:a16="http://schemas.microsoft.com/office/drawing/2014/main" id="{7B77FDCD-AFEF-2B2F-A5CD-CE5CE7972BD6}"/>
              </a:ext>
            </a:extLst>
          </p:cNvPr>
          <p:cNvSpPr txBox="1"/>
          <p:nvPr/>
        </p:nvSpPr>
        <p:spPr>
          <a:xfrm>
            <a:off x="3956051" y="3857042"/>
            <a:ext cx="229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coastlines </a:t>
            </a:r>
          </a:p>
          <a:p>
            <a:pPr lvl="0"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(coast30.mat</a:t>
            </a:r>
            <a:r>
              <a:rPr lang="en-US" sz="1200" dirty="0">
                <a:solidFill>
                  <a:srgbClr val="FF0000"/>
                </a:solidFill>
                <a:latin typeface="Verdana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Verdana"/>
                <a:cs typeface="Calibri" panose="020F0502020204030204" pitchFamily="34" charset="0"/>
              </a:rPr>
              <a:t>coast.npz</a:t>
            </a:r>
            <a:r>
              <a:rPr lang="en-US" sz="1200" dirty="0">
                <a:solidFill>
                  <a:srgbClr val="FF0000"/>
                </a:solidFill>
                <a:latin typeface="Verdana"/>
                <a:cs typeface="Calibri" panose="020F0502020204030204" pitchFamily="34" charset="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5" name="Textfeld 10">
            <a:extLst>
              <a:ext uri="{FF2B5EF4-FFF2-40B4-BE49-F238E27FC236}">
                <a16:creationId xmlns:a16="http://schemas.microsoft.com/office/drawing/2014/main" id="{B5E2B4E1-1880-2548-2355-3885BCAF003E}"/>
              </a:ext>
            </a:extLst>
          </p:cNvPr>
          <p:cNvSpPr txBox="1"/>
          <p:nvPr/>
        </p:nvSpPr>
        <p:spPr>
          <a:xfrm>
            <a:off x="4022547" y="3242520"/>
            <a:ext cx="229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global grid (output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shs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59" name="Gerade Verbindung mit Pfeil 12">
            <a:extLst>
              <a:ext uri="{FF2B5EF4-FFF2-40B4-BE49-F238E27FC236}">
                <a16:creationId xmlns:a16="http://schemas.microsoft.com/office/drawing/2014/main" id="{8F6F549C-37F9-3794-4688-E9BEF2DECCAD}"/>
              </a:ext>
            </a:extLst>
          </p:cNvPr>
          <p:cNvCxnSpPr>
            <a:cxnSpLocks/>
          </p:cNvCxnSpPr>
          <p:nvPr/>
        </p:nvCxnSpPr>
        <p:spPr bwMode="auto">
          <a:xfrm>
            <a:off x="6096000" y="2943255"/>
            <a:ext cx="1541059" cy="1570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12">
            <a:extLst>
              <a:ext uri="{FF2B5EF4-FFF2-40B4-BE49-F238E27FC236}">
                <a16:creationId xmlns:a16="http://schemas.microsoft.com/office/drawing/2014/main" id="{11F27370-A8FF-AFCF-86C1-B3CB78B2FF52}"/>
              </a:ext>
            </a:extLst>
          </p:cNvPr>
          <p:cNvCxnSpPr>
            <a:cxnSpLocks/>
          </p:cNvCxnSpPr>
          <p:nvPr/>
        </p:nvCxnSpPr>
        <p:spPr bwMode="auto">
          <a:xfrm>
            <a:off x="6402793" y="2837922"/>
            <a:ext cx="1579180" cy="1593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4">
            <a:extLst>
              <a:ext uri="{FF2B5EF4-FFF2-40B4-BE49-F238E27FC236}">
                <a16:creationId xmlns:a16="http://schemas.microsoft.com/office/drawing/2014/main" id="{690E9F71-DF9F-B098-1B35-9C364874B98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20143" y="3184136"/>
            <a:ext cx="1139600" cy="778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14">
            <a:extLst>
              <a:ext uri="{FF2B5EF4-FFF2-40B4-BE49-F238E27FC236}">
                <a16:creationId xmlns:a16="http://schemas.microsoft.com/office/drawing/2014/main" id="{73A0F37F-32D6-0E0E-A5C9-21CCABB83241}"/>
              </a:ext>
            </a:extLst>
          </p:cNvPr>
          <p:cNvCxnSpPr>
            <a:cxnSpLocks/>
          </p:cNvCxnSpPr>
          <p:nvPr/>
        </p:nvCxnSpPr>
        <p:spPr bwMode="auto">
          <a:xfrm>
            <a:off x="5437563" y="4333833"/>
            <a:ext cx="1036801" cy="487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6" name="Gerade Verbindung mit Pfeil 14">
            <a:extLst>
              <a:ext uri="{FF2B5EF4-FFF2-40B4-BE49-F238E27FC236}">
                <a16:creationId xmlns:a16="http://schemas.microsoft.com/office/drawing/2014/main" id="{51D311D3-04D2-771D-3CDB-1E7FEE0FF60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93267" y="3079535"/>
            <a:ext cx="826527" cy="162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0" name="Gerade Verbindung mit Pfeil 14">
            <a:extLst>
              <a:ext uri="{FF2B5EF4-FFF2-40B4-BE49-F238E27FC236}">
                <a16:creationId xmlns:a16="http://schemas.microsoft.com/office/drawing/2014/main" id="{AD3EF3DF-4BF5-42BA-1A11-33F383B92E49}"/>
              </a:ext>
            </a:extLst>
          </p:cNvPr>
          <p:cNvCxnSpPr>
            <a:cxnSpLocks/>
          </p:cNvCxnSpPr>
          <p:nvPr/>
        </p:nvCxnSpPr>
        <p:spPr bwMode="auto">
          <a:xfrm>
            <a:off x="5815927" y="3460316"/>
            <a:ext cx="2979730" cy="9707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35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Lab 1 Walkthrough – Task 3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4"/>
            <a:ext cx="11139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Compute and visualize global grids of gravity disturbances and vertical gravity gradients up to various maximum harmonic degrees (analogously to task 2)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n-lt"/>
              </a:rPr>
              <a:t>See “</a:t>
            </a:r>
            <a:r>
              <a:rPr lang="en-US" sz="1800" dirty="0" err="1">
                <a:latin typeface="+mn-lt"/>
              </a:rPr>
              <a:t>shs</a:t>
            </a:r>
            <a:r>
              <a:rPr lang="en-US" sz="1800" dirty="0">
                <a:latin typeface="+mn-lt"/>
              </a:rPr>
              <a:t>” function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How does the spatial signal change for each of the investigated gravity functionals? Why?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n-lt"/>
              </a:rPr>
              <a:t>See SH series expansion equations…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6853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Lab 1 Walkthrough – Task 4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4"/>
            <a:ext cx="11139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How does the observable gravity signal change with increasing altitude? Compute and visualize gravity disturbances as seen from various satellite altitudes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n-lt"/>
              </a:rPr>
              <a:t>See “</a:t>
            </a:r>
            <a:r>
              <a:rPr lang="en-US" sz="1800" dirty="0" err="1">
                <a:latin typeface="+mn-lt"/>
              </a:rPr>
              <a:t>shs</a:t>
            </a:r>
            <a:r>
              <a:rPr lang="en-US" sz="1800" dirty="0">
                <a:latin typeface="+mn-lt"/>
              </a:rPr>
              <a:t>” function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Based on your findings so far, which conclusions regarding altitude and observation technique can be drawn for a real gravity field mission?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416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Lab 1 Walkthrough – Task 5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4"/>
            <a:ext cx="11139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Import the gravity field model of April 2004 and visualize the corresponding geoid heights. Can you visually recognize any differences to the static model’s geoid heights?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Visualize this model’s deviation to the long-term mean (= static model). Do you notice anything specific about the signal’s </a:t>
            </a:r>
            <a:r>
              <a:rPr lang="en-US" sz="1800" dirty="0" err="1">
                <a:latin typeface="+mn-lt"/>
              </a:rPr>
              <a:t>behaviour</a:t>
            </a:r>
            <a:r>
              <a:rPr lang="en-US" sz="1800" dirty="0">
                <a:latin typeface="+mn-lt"/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n-lt"/>
              </a:rPr>
              <a:t>Generate model differences on coefficients level!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202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45840-1E09-C7C9-0495-379B4BC5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E8FBF4-873D-B304-79F9-86C788B92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Access to Practical Material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FFE442-16DF-05C7-E891-157AA883BED4}"/>
              </a:ext>
            </a:extLst>
          </p:cNvPr>
          <p:cNvSpPr txBox="1"/>
          <p:nvPr/>
        </p:nvSpPr>
        <p:spPr>
          <a:xfrm>
            <a:off x="1371601" y="807574"/>
            <a:ext cx="9970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Instructions, Data, and Source Code are available on the Spring school website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  <a:hlinkClick r:id="rId3"/>
              </a:rPr>
              <a:t>https://www.asg.ed.tum.de/iapg/nerograv/spring-school/practicals/</a:t>
            </a:r>
            <a:r>
              <a:rPr lang="en-US" sz="1800" dirty="0">
                <a:latin typeface="+mn-lt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A8EBCB-3C87-0820-E81A-0486A06BF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447" y="2007903"/>
            <a:ext cx="7785267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Appendix (1)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137273" y="807574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grpSp>
        <p:nvGrpSpPr>
          <p:cNvPr id="42" name="Gruppieren 62">
            <a:extLst>
              <a:ext uri="{FF2B5EF4-FFF2-40B4-BE49-F238E27FC236}">
                <a16:creationId xmlns:a16="http://schemas.microsoft.com/office/drawing/2014/main" id="{0C45E96D-273D-40BE-B7C1-D0FB78B55DE9}"/>
              </a:ext>
            </a:extLst>
          </p:cNvPr>
          <p:cNvGrpSpPr>
            <a:grpSpLocks noChangeAspect="1"/>
          </p:cNvGrpSpPr>
          <p:nvPr/>
        </p:nvGrpSpPr>
        <p:grpSpPr>
          <a:xfrm>
            <a:off x="2159269" y="740267"/>
            <a:ext cx="7664724" cy="4962328"/>
            <a:chOff x="2895600" y="650875"/>
            <a:chExt cx="9584964" cy="6205538"/>
          </a:xfrm>
        </p:grpSpPr>
        <p:graphicFrame>
          <p:nvGraphicFramePr>
            <p:cNvPr id="43" name="Object 14">
              <a:extLst>
                <a:ext uri="{FF2B5EF4-FFF2-40B4-BE49-F238E27FC236}">
                  <a16:creationId xmlns:a16="http://schemas.microsoft.com/office/drawing/2014/main" id="{711B04BB-C5B0-46EB-90EA-46E9E65C27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2845" y="836870"/>
            <a:ext cx="1125618" cy="363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030" imgH="215806" progId="Equation.3">
                    <p:embed/>
                  </p:oleObj>
                </mc:Choice>
                <mc:Fallback>
                  <p:oleObj name="Equation" r:id="rId3" imgW="622030" imgH="215806" progId="Equation.3">
                    <p:embed/>
                    <p:pic>
                      <p:nvPicPr>
                        <p:cNvPr id="43" name="Object 14">
                          <a:extLst>
                            <a:ext uri="{FF2B5EF4-FFF2-40B4-BE49-F238E27FC236}">
                              <a16:creationId xmlns:a16="http://schemas.microsoft.com/office/drawing/2014/main" id="{711B04BB-C5B0-46EB-90EA-46E9E65C27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2845" y="836870"/>
                          <a:ext cx="1125618" cy="363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5">
              <a:extLst>
                <a:ext uri="{FF2B5EF4-FFF2-40B4-BE49-F238E27FC236}">
                  <a16:creationId xmlns:a16="http://schemas.microsoft.com/office/drawing/2014/main" id="{3C01D0B7-41C0-4F33-84CE-A8524CD860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0482" y="1312863"/>
            <a:ext cx="15160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5" imgW="838200" imgH="241300" progId="Equation.3">
                    <p:embed/>
                  </p:oleObj>
                </mc:Choice>
                <mc:Fallback>
                  <p:oleObj name="Formel" r:id="rId5" imgW="838200" imgH="241300" progId="Equation.3">
                    <p:embed/>
                    <p:pic>
                      <p:nvPicPr>
                        <p:cNvPr id="44" name="Object 15">
                          <a:extLst>
                            <a:ext uri="{FF2B5EF4-FFF2-40B4-BE49-F238E27FC236}">
                              <a16:creationId xmlns:a16="http://schemas.microsoft.com/office/drawing/2014/main" id="{3C01D0B7-41C0-4F33-84CE-A8524CD860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0482" y="1312863"/>
                          <a:ext cx="151606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5" name="Picture 16" descr="LEGPOLY_T_0_0">
              <a:extLst>
                <a:ext uri="{FF2B5EF4-FFF2-40B4-BE49-F238E27FC236}">
                  <a16:creationId xmlns:a16="http://schemas.microsoft.com/office/drawing/2014/main" id="{E37412FC-9853-48FE-8F36-10E962CA3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307" y="650875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" descr="LEGPOLY_AB_0_0">
              <a:extLst>
                <a:ext uri="{FF2B5EF4-FFF2-40B4-BE49-F238E27FC236}">
                  <a16:creationId xmlns:a16="http://schemas.microsoft.com/office/drawing/2014/main" id="{4E909EE1-7802-4351-816E-9607EE756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032" y="650875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8" descr="LEGPOLY_S_0_0">
              <a:extLst>
                <a:ext uri="{FF2B5EF4-FFF2-40B4-BE49-F238E27FC236}">
                  <a16:creationId xmlns:a16="http://schemas.microsoft.com/office/drawing/2014/main" id="{AC30703F-BDCB-4048-BC59-D72F00F65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445" y="650875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8" name="Object 20">
              <a:extLst>
                <a:ext uri="{FF2B5EF4-FFF2-40B4-BE49-F238E27FC236}">
                  <a16:creationId xmlns:a16="http://schemas.microsoft.com/office/drawing/2014/main" id="{2A1AE0EB-FAB8-4070-AC0F-4D7C598216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3532" y="893763"/>
            <a:ext cx="228600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10" imgW="126725" imgH="126725" progId="Equation.3">
                    <p:embed/>
                  </p:oleObj>
                </mc:Choice>
                <mc:Fallback>
                  <p:oleObj name="Formel" r:id="rId10" imgW="126725" imgH="126725" progId="Equation.3">
                    <p:embed/>
                    <p:pic>
                      <p:nvPicPr>
                        <p:cNvPr id="48" name="Object 20">
                          <a:extLst>
                            <a:ext uri="{FF2B5EF4-FFF2-40B4-BE49-F238E27FC236}">
                              <a16:creationId xmlns:a16="http://schemas.microsoft.com/office/drawing/2014/main" id="{2A1AE0EB-FAB8-4070-AC0F-4D7C598216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532" y="893763"/>
                          <a:ext cx="228600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1">
              <a:extLst>
                <a:ext uri="{FF2B5EF4-FFF2-40B4-BE49-F238E27FC236}">
                  <a16:creationId xmlns:a16="http://schemas.microsoft.com/office/drawing/2014/main" id="{7CF2396E-8CDD-4F11-BBD9-4FF59BC66D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56282" y="908050"/>
            <a:ext cx="296863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12" imgW="164814" imgH="126780" progId="Equation.3">
                    <p:embed/>
                  </p:oleObj>
                </mc:Choice>
                <mc:Fallback>
                  <p:oleObj name="Formel" r:id="rId12" imgW="164814" imgH="126780" progId="Equation.3">
                    <p:embed/>
                    <p:pic>
                      <p:nvPicPr>
                        <p:cNvPr id="49" name="Object 21">
                          <a:extLst>
                            <a:ext uri="{FF2B5EF4-FFF2-40B4-BE49-F238E27FC236}">
                              <a16:creationId xmlns:a16="http://schemas.microsoft.com/office/drawing/2014/main" id="{7CF2396E-8CDD-4F11-BBD9-4FF59BC66D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282" y="908050"/>
                          <a:ext cx="296863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C2CE6EF6-10DC-4714-958C-297C5776A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182" y="1052513"/>
              <a:ext cx="50323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5400"/>
                <a:t>=</a:t>
              </a:r>
            </a:p>
          </p:txBody>
        </p:sp>
        <p:pic>
          <p:nvPicPr>
            <p:cNvPr id="51" name="Picture 24" descr="LEGPOLY_T_4_0">
              <a:extLst>
                <a:ext uri="{FF2B5EF4-FFF2-40B4-BE49-F238E27FC236}">
                  <a16:creationId xmlns:a16="http://schemas.microsoft.com/office/drawing/2014/main" id="{30F8D6D3-2B62-47E5-891C-5E3704F32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307" y="2019300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5" descr="LEGPOLY_AB_4_0">
              <a:extLst>
                <a:ext uri="{FF2B5EF4-FFF2-40B4-BE49-F238E27FC236}">
                  <a16:creationId xmlns:a16="http://schemas.microsoft.com/office/drawing/2014/main" id="{3CAC1811-A354-4660-BCD3-3F5124DAD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032" y="2019300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6" descr="LEGPOLY_S_4_0">
              <a:extLst>
                <a:ext uri="{FF2B5EF4-FFF2-40B4-BE49-F238E27FC236}">
                  <a16:creationId xmlns:a16="http://schemas.microsoft.com/office/drawing/2014/main" id="{F4B99994-B0B8-4013-9C48-883AE4F97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445" y="2019300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Line 27">
              <a:extLst>
                <a:ext uri="{FF2B5EF4-FFF2-40B4-BE49-F238E27FC236}">
                  <a16:creationId xmlns:a16="http://schemas.microsoft.com/office/drawing/2014/main" id="{335886F4-7913-4A7B-824C-E5636DE0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45982" y="1938338"/>
              <a:ext cx="2159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 Box 28">
              <a:extLst>
                <a:ext uri="{FF2B5EF4-FFF2-40B4-BE49-F238E27FC236}">
                  <a16:creationId xmlns:a16="http://schemas.microsoft.com/office/drawing/2014/main" id="{5C7BBDB8-1120-4D54-9B99-C28D49B8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182" y="1866900"/>
              <a:ext cx="50323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5400"/>
                <a:t>+</a:t>
              </a:r>
            </a:p>
          </p:txBody>
        </p:sp>
        <p:pic>
          <p:nvPicPr>
            <p:cNvPr id="56" name="Picture 29" descr="LEGPOLY_T_5_5">
              <a:extLst>
                <a:ext uri="{FF2B5EF4-FFF2-40B4-BE49-F238E27FC236}">
                  <a16:creationId xmlns:a16="http://schemas.microsoft.com/office/drawing/2014/main" id="{99B27AC3-1203-401D-892A-BE33D2751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307" y="3429000"/>
              <a:ext cx="2644775" cy="19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30" descr="LEGPOLY_AB_5_5">
              <a:extLst>
                <a:ext uri="{FF2B5EF4-FFF2-40B4-BE49-F238E27FC236}">
                  <a16:creationId xmlns:a16="http://schemas.microsoft.com/office/drawing/2014/main" id="{143E8916-37BA-43A0-8DAD-17DD39318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207" y="3429000"/>
              <a:ext cx="2644775" cy="19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1" descr="LEGPOLY_S_5_5">
              <a:extLst>
                <a:ext uri="{FF2B5EF4-FFF2-40B4-BE49-F238E27FC236}">
                  <a16:creationId xmlns:a16="http://schemas.microsoft.com/office/drawing/2014/main" id="{07735D88-635C-429F-BA8E-15C24C076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445" y="3429000"/>
              <a:ext cx="2644775" cy="19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2" descr="LEGPOLY_T_11_8">
              <a:extLst>
                <a:ext uri="{FF2B5EF4-FFF2-40B4-BE49-F238E27FC236}">
                  <a16:creationId xmlns:a16="http://schemas.microsoft.com/office/drawing/2014/main" id="{9910F6D4-9055-4491-B16C-02FB5DF4B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889" y="4797425"/>
              <a:ext cx="2733675" cy="205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3" descr="LEGPOLY_AB_11_8">
              <a:extLst>
                <a:ext uri="{FF2B5EF4-FFF2-40B4-BE49-F238E27FC236}">
                  <a16:creationId xmlns:a16="http://schemas.microsoft.com/office/drawing/2014/main" id="{C4A604E3-9C5C-4491-89FD-3CF5F6859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082" y="4829175"/>
              <a:ext cx="2644775" cy="19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34" descr="LEGPOLY_S_11_8">
              <a:extLst>
                <a:ext uri="{FF2B5EF4-FFF2-40B4-BE49-F238E27FC236}">
                  <a16:creationId xmlns:a16="http://schemas.microsoft.com/office/drawing/2014/main" id="{6990DB02-C8DF-417B-96A4-F00080C0C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445" y="4840288"/>
              <a:ext cx="2644775" cy="19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2" name="Object 35">
              <a:extLst>
                <a:ext uri="{FF2B5EF4-FFF2-40B4-BE49-F238E27FC236}">
                  <a16:creationId xmlns:a16="http://schemas.microsoft.com/office/drawing/2014/main" id="{73302B3A-3140-4A5B-A111-0C5E3F20BD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28507" y="6494463"/>
            <a:ext cx="18462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-PAINT" r:id="rId23" imgW="5839485" imgH="688674" progId="CorelPhotoPaint.Image.12">
                    <p:embed/>
                  </p:oleObj>
                </mc:Choice>
                <mc:Fallback>
                  <p:oleObj name="PHOTO-PAINT" r:id="rId23" imgW="5839485" imgH="688674" progId="CorelPhotoPaint.Image.12">
                    <p:embed/>
                    <p:pic>
                      <p:nvPicPr>
                        <p:cNvPr id="62" name="Object 35">
                          <a:extLst>
                            <a:ext uri="{FF2B5EF4-FFF2-40B4-BE49-F238E27FC236}">
                              <a16:creationId xmlns:a16="http://schemas.microsoft.com/office/drawing/2014/main" id="{73302B3A-3140-4A5B-A111-0C5E3F20BD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28507" y="6494463"/>
                          <a:ext cx="1846263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36">
              <a:extLst>
                <a:ext uri="{FF2B5EF4-FFF2-40B4-BE49-F238E27FC236}">
                  <a16:creationId xmlns:a16="http://schemas.microsoft.com/office/drawing/2014/main" id="{E7CA4776-FD91-4DB3-833C-4C6F6F31B6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56832" y="6496050"/>
            <a:ext cx="18716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-PAINT" r:id="rId25" imgW="5930918" imgH="743399" progId="CorelPhotoPaint.Image.12">
                    <p:embed/>
                  </p:oleObj>
                </mc:Choice>
                <mc:Fallback>
                  <p:oleObj name="PHOTO-PAINT" r:id="rId25" imgW="5930918" imgH="743399" progId="CorelPhotoPaint.Image.12">
                    <p:embed/>
                    <p:pic>
                      <p:nvPicPr>
                        <p:cNvPr id="63" name="Object 36">
                          <a:extLst>
                            <a:ext uri="{FF2B5EF4-FFF2-40B4-BE49-F238E27FC236}">
                              <a16:creationId xmlns:a16="http://schemas.microsoft.com/office/drawing/2014/main" id="{E7CA4776-FD91-4DB3-833C-4C6F6F31B6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6832" y="6496050"/>
                          <a:ext cx="1871663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0">
              <a:extLst>
                <a:ext uri="{FF2B5EF4-FFF2-40B4-BE49-F238E27FC236}">
                  <a16:creationId xmlns:a16="http://schemas.microsoft.com/office/drawing/2014/main" id="{A81731F9-11A3-4A44-B41B-D85472E35A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0482" y="2492375"/>
            <a:ext cx="15160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27" imgW="838200" imgH="241300" progId="Equation.3">
                    <p:embed/>
                  </p:oleObj>
                </mc:Choice>
                <mc:Fallback>
                  <p:oleObj name="Formel" r:id="rId27" imgW="838200" imgH="241300" progId="Equation.3">
                    <p:embed/>
                    <p:pic>
                      <p:nvPicPr>
                        <p:cNvPr id="64" name="Object 40">
                          <a:extLst>
                            <a:ext uri="{FF2B5EF4-FFF2-40B4-BE49-F238E27FC236}">
                              <a16:creationId xmlns:a16="http://schemas.microsoft.com/office/drawing/2014/main" id="{A81731F9-11A3-4A44-B41B-D85472E35A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0482" y="2492375"/>
                          <a:ext cx="151606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41">
              <a:extLst>
                <a:ext uri="{FF2B5EF4-FFF2-40B4-BE49-F238E27FC236}">
                  <a16:creationId xmlns:a16="http://schemas.microsoft.com/office/drawing/2014/main" id="{152F549C-623B-48D5-A246-AA429C05CC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0482" y="3959225"/>
            <a:ext cx="15160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29" imgW="838200" imgH="241300" progId="Equation.3">
                    <p:embed/>
                  </p:oleObj>
                </mc:Choice>
                <mc:Fallback>
                  <p:oleObj name="Formel" r:id="rId29" imgW="838200" imgH="241300" progId="Equation.3">
                    <p:embed/>
                    <p:pic>
                      <p:nvPicPr>
                        <p:cNvPr id="65" name="Object 41">
                          <a:extLst>
                            <a:ext uri="{FF2B5EF4-FFF2-40B4-BE49-F238E27FC236}">
                              <a16:creationId xmlns:a16="http://schemas.microsoft.com/office/drawing/2014/main" id="{152F549C-623B-48D5-A246-AA429C05CC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0482" y="3959225"/>
                          <a:ext cx="151606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42">
              <a:extLst>
                <a:ext uri="{FF2B5EF4-FFF2-40B4-BE49-F238E27FC236}">
                  <a16:creationId xmlns:a16="http://schemas.microsoft.com/office/drawing/2014/main" id="{4DA76988-F484-4FE0-BB43-9A5396C808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96032" y="5300663"/>
            <a:ext cx="16065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1" imgW="888614" imgH="253890" progId="Equation.3">
                    <p:embed/>
                  </p:oleObj>
                </mc:Choice>
                <mc:Fallback>
                  <p:oleObj name="Formel" r:id="rId31" imgW="888614" imgH="253890" progId="Equation.3">
                    <p:embed/>
                    <p:pic>
                      <p:nvPicPr>
                        <p:cNvPr id="66" name="Object 42">
                          <a:extLst>
                            <a:ext uri="{FF2B5EF4-FFF2-40B4-BE49-F238E27FC236}">
                              <a16:creationId xmlns:a16="http://schemas.microsoft.com/office/drawing/2014/main" id="{4DA76988-F484-4FE0-BB43-9A5396C808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6032" y="5300663"/>
                          <a:ext cx="1606550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43">
              <a:extLst>
                <a:ext uri="{FF2B5EF4-FFF2-40B4-BE49-F238E27FC236}">
                  <a16:creationId xmlns:a16="http://schemas.microsoft.com/office/drawing/2014/main" id="{93CC5639-6D97-4A8A-B7AE-F51F8A97C2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4007" y="1341438"/>
            <a:ext cx="6889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3" imgW="380835" imgH="203112" progId="Equation.3">
                    <p:embed/>
                  </p:oleObj>
                </mc:Choice>
                <mc:Fallback>
                  <p:oleObj name="Formel" r:id="rId33" imgW="380835" imgH="203112" progId="Equation.3">
                    <p:embed/>
                    <p:pic>
                      <p:nvPicPr>
                        <p:cNvPr id="67" name="Object 43">
                          <a:extLst>
                            <a:ext uri="{FF2B5EF4-FFF2-40B4-BE49-F238E27FC236}">
                              <a16:creationId xmlns:a16="http://schemas.microsoft.com/office/drawing/2014/main" id="{93CC5639-6D97-4A8A-B7AE-F51F8A97C2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007" y="1341438"/>
                          <a:ext cx="6889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Line 44">
              <a:extLst>
                <a:ext uri="{FF2B5EF4-FFF2-40B4-BE49-F238E27FC236}">
                  <a16:creationId xmlns:a16="http://schemas.microsoft.com/office/drawing/2014/main" id="{85EB0428-F1E0-41B2-A2D9-BBC6AE6AD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8020" y="908050"/>
              <a:ext cx="56880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69" name="Object 45">
              <a:extLst>
                <a:ext uri="{FF2B5EF4-FFF2-40B4-BE49-F238E27FC236}">
                  <a16:creationId xmlns:a16="http://schemas.microsoft.com/office/drawing/2014/main" id="{7356A5B9-6DFB-4E0D-BC90-022B6B2CBA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2420" y="2524125"/>
            <a:ext cx="6889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5" imgW="380835" imgH="203112" progId="Equation.3">
                    <p:embed/>
                  </p:oleObj>
                </mc:Choice>
                <mc:Fallback>
                  <p:oleObj name="Formel" r:id="rId35" imgW="380835" imgH="203112" progId="Equation.3">
                    <p:embed/>
                    <p:pic>
                      <p:nvPicPr>
                        <p:cNvPr id="69" name="Object 45">
                          <a:extLst>
                            <a:ext uri="{FF2B5EF4-FFF2-40B4-BE49-F238E27FC236}">
                              <a16:creationId xmlns:a16="http://schemas.microsoft.com/office/drawing/2014/main" id="{7356A5B9-6DFB-4E0D-BC90-022B6B2CBA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2420" y="2524125"/>
                          <a:ext cx="6889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46">
              <a:extLst>
                <a:ext uri="{FF2B5EF4-FFF2-40B4-BE49-F238E27FC236}">
                  <a16:creationId xmlns:a16="http://schemas.microsoft.com/office/drawing/2014/main" id="{E8415FA6-9F88-4FB6-9078-117853DAE9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3532" y="4005263"/>
            <a:ext cx="66516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7" imgW="368140" imgH="203112" progId="Equation.3">
                    <p:embed/>
                  </p:oleObj>
                </mc:Choice>
                <mc:Fallback>
                  <p:oleObj name="Formel" r:id="rId37" imgW="368140" imgH="203112" progId="Equation.3">
                    <p:embed/>
                    <p:pic>
                      <p:nvPicPr>
                        <p:cNvPr id="70" name="Object 46">
                          <a:extLst>
                            <a:ext uri="{FF2B5EF4-FFF2-40B4-BE49-F238E27FC236}">
                              <a16:creationId xmlns:a16="http://schemas.microsoft.com/office/drawing/2014/main" id="{E8415FA6-9F88-4FB6-9078-117853DAE9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532" y="4005263"/>
                          <a:ext cx="665163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47">
              <a:extLst>
                <a:ext uri="{FF2B5EF4-FFF2-40B4-BE49-F238E27FC236}">
                  <a16:creationId xmlns:a16="http://schemas.microsoft.com/office/drawing/2014/main" id="{C8580046-C63D-45C6-840E-755583BD8E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6382" y="5357813"/>
            <a:ext cx="757238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9" imgW="418918" imgH="203112" progId="Equation.3">
                    <p:embed/>
                  </p:oleObj>
                </mc:Choice>
                <mc:Fallback>
                  <p:oleObj name="Formel" r:id="rId39" imgW="418918" imgH="203112" progId="Equation.3">
                    <p:embed/>
                    <p:pic>
                      <p:nvPicPr>
                        <p:cNvPr id="71" name="Object 47">
                          <a:extLst>
                            <a:ext uri="{FF2B5EF4-FFF2-40B4-BE49-F238E27FC236}">
                              <a16:creationId xmlns:a16="http://schemas.microsoft.com/office/drawing/2014/main" id="{C8580046-C63D-45C6-840E-755583BD8E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382" y="5357813"/>
                          <a:ext cx="757238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Line 48">
              <a:extLst>
                <a:ext uri="{FF2B5EF4-FFF2-40B4-BE49-F238E27FC236}">
                  <a16:creationId xmlns:a16="http://schemas.microsoft.com/office/drawing/2014/main" id="{7AF2935D-BFE1-4CE5-91BC-8E8C6DCF1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982" y="2290763"/>
              <a:ext cx="8640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49">
              <a:extLst>
                <a:ext uri="{FF2B5EF4-FFF2-40B4-BE49-F238E27FC236}">
                  <a16:creationId xmlns:a16="http://schemas.microsoft.com/office/drawing/2014/main" id="{5ECE0325-8034-441C-9CC9-4D20B9D09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6382" y="3707099"/>
              <a:ext cx="8640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50">
              <a:extLst>
                <a:ext uri="{FF2B5EF4-FFF2-40B4-BE49-F238E27FC236}">
                  <a16:creationId xmlns:a16="http://schemas.microsoft.com/office/drawing/2014/main" id="{B0AF41C9-3DD0-4B30-823F-DD8E5284B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982" y="5084763"/>
              <a:ext cx="8640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51">
              <a:extLst>
                <a:ext uri="{FF2B5EF4-FFF2-40B4-BE49-F238E27FC236}">
                  <a16:creationId xmlns:a16="http://schemas.microsoft.com/office/drawing/2014/main" id="{1C4B8B1F-A9A7-4FB0-803D-68A7BB380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982" y="1268413"/>
              <a:ext cx="2952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Line 52">
              <a:extLst>
                <a:ext uri="{FF2B5EF4-FFF2-40B4-BE49-F238E27FC236}">
                  <a16:creationId xmlns:a16="http://schemas.microsoft.com/office/drawing/2014/main" id="{BEA161BE-B78D-4633-8630-0EE096691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3732" y="908050"/>
              <a:ext cx="0" cy="5761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53">
              <a:extLst>
                <a:ext uri="{FF2B5EF4-FFF2-40B4-BE49-F238E27FC236}">
                  <a16:creationId xmlns:a16="http://schemas.microsoft.com/office/drawing/2014/main" id="{35B563A0-ABD1-41D2-9221-FABECF570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207" y="908050"/>
              <a:ext cx="0" cy="5761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Line 54">
              <a:extLst>
                <a:ext uri="{FF2B5EF4-FFF2-40B4-BE49-F238E27FC236}">
                  <a16:creationId xmlns:a16="http://schemas.microsoft.com/office/drawing/2014/main" id="{931C34A5-D42C-4858-ABEE-C1A799915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020" y="908050"/>
              <a:ext cx="0" cy="5761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Line 55">
              <a:extLst>
                <a:ext uri="{FF2B5EF4-FFF2-40B4-BE49-F238E27FC236}">
                  <a16:creationId xmlns:a16="http://schemas.microsoft.com/office/drawing/2014/main" id="{1B39808C-2D42-4FE7-9A14-580A5AD21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1157" y="2486025"/>
              <a:ext cx="2159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Text Box 56">
              <a:extLst>
                <a:ext uri="{FF2B5EF4-FFF2-40B4-BE49-F238E27FC236}">
                  <a16:creationId xmlns:a16="http://schemas.microsoft.com/office/drawing/2014/main" id="{32CD3A82-2982-4A2C-AE04-9ED4A3361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182" y="2565400"/>
              <a:ext cx="50323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5400"/>
                <a:t>=</a:t>
              </a:r>
            </a:p>
          </p:txBody>
        </p:sp>
        <p:sp>
          <p:nvSpPr>
            <p:cNvPr id="81" name="Line 57">
              <a:extLst>
                <a:ext uri="{FF2B5EF4-FFF2-40B4-BE49-F238E27FC236}">
                  <a16:creationId xmlns:a16="http://schemas.microsoft.com/office/drawing/2014/main" id="{49FB92DA-E520-426B-9964-FFF40E2D2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45982" y="3355975"/>
              <a:ext cx="2159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Text Box 58">
              <a:extLst>
                <a:ext uri="{FF2B5EF4-FFF2-40B4-BE49-F238E27FC236}">
                  <a16:creationId xmlns:a16="http://schemas.microsoft.com/office/drawing/2014/main" id="{D1B172B6-1390-4D3E-8C07-3F09DA7BD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182" y="3284538"/>
              <a:ext cx="50323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5400"/>
                <a:t>+</a:t>
              </a:r>
            </a:p>
          </p:txBody>
        </p:sp>
        <p:sp>
          <p:nvSpPr>
            <p:cNvPr id="83" name="Line 59">
              <a:extLst>
                <a:ext uri="{FF2B5EF4-FFF2-40B4-BE49-F238E27FC236}">
                  <a16:creationId xmlns:a16="http://schemas.microsoft.com/office/drawing/2014/main" id="{BF0C96FB-EE31-4E9C-985C-65A03C17F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1157" y="3903663"/>
              <a:ext cx="2159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60">
              <a:extLst>
                <a:ext uri="{FF2B5EF4-FFF2-40B4-BE49-F238E27FC236}">
                  <a16:creationId xmlns:a16="http://schemas.microsoft.com/office/drawing/2014/main" id="{E79A09D1-F121-402A-96E9-D720ABEDB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45982" y="4746625"/>
              <a:ext cx="2159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 Box 61">
              <a:extLst>
                <a:ext uri="{FF2B5EF4-FFF2-40B4-BE49-F238E27FC236}">
                  <a16:creationId xmlns:a16="http://schemas.microsoft.com/office/drawing/2014/main" id="{0B2BD347-A1EA-480F-9264-50652E4F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182" y="4675188"/>
              <a:ext cx="50323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5400"/>
                <a:t>+</a:t>
              </a:r>
            </a:p>
          </p:txBody>
        </p:sp>
        <p:sp>
          <p:nvSpPr>
            <p:cNvPr id="86" name="Line 62">
              <a:extLst>
                <a:ext uri="{FF2B5EF4-FFF2-40B4-BE49-F238E27FC236}">
                  <a16:creationId xmlns:a16="http://schemas.microsoft.com/office/drawing/2014/main" id="{19112C22-EDF0-4D4B-9E0D-C9F316FDA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1157" y="5294313"/>
              <a:ext cx="2159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Text Box 63">
              <a:extLst>
                <a:ext uri="{FF2B5EF4-FFF2-40B4-BE49-F238E27FC236}">
                  <a16:creationId xmlns:a16="http://schemas.microsoft.com/office/drawing/2014/main" id="{ABDE24B0-8EDF-439A-AB68-28226339A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9045" y="1773238"/>
              <a:ext cx="1439862" cy="44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700" b="1" dirty="0" err="1">
                  <a:latin typeface="+mj-lt"/>
                </a:rPr>
                <a:t>mean</a:t>
              </a:r>
              <a:endParaRPr lang="de-DE" altLang="de-DE" sz="1700" b="1" dirty="0">
                <a:latin typeface="+mj-lt"/>
              </a:endParaRPr>
            </a:p>
          </p:txBody>
        </p:sp>
        <p:sp>
          <p:nvSpPr>
            <p:cNvPr id="88" name="Text Box 64">
              <a:extLst>
                <a:ext uri="{FF2B5EF4-FFF2-40B4-BE49-F238E27FC236}">
                  <a16:creationId xmlns:a16="http://schemas.microsoft.com/office/drawing/2014/main" id="{397D3054-5E24-4BB9-BA09-6AEBAD91C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9045" y="3206750"/>
              <a:ext cx="1150937" cy="44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700" b="1" dirty="0">
                  <a:latin typeface="+mj-lt"/>
                </a:rPr>
                <a:t>zonal</a:t>
              </a:r>
            </a:p>
          </p:txBody>
        </p:sp>
        <p:sp>
          <p:nvSpPr>
            <p:cNvPr id="89" name="Text Box 65">
              <a:extLst>
                <a:ext uri="{FF2B5EF4-FFF2-40B4-BE49-F238E27FC236}">
                  <a16:creationId xmlns:a16="http://schemas.microsoft.com/office/drawing/2014/main" id="{3E4779CB-089D-4C58-AB0F-0A1B79797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9045" y="4646613"/>
              <a:ext cx="1584325" cy="44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700" b="1" dirty="0" err="1">
                  <a:latin typeface="+mj-lt"/>
                </a:rPr>
                <a:t>sectorial</a:t>
              </a:r>
              <a:endParaRPr lang="de-DE" altLang="de-DE" sz="1700" b="1" dirty="0">
                <a:latin typeface="+mj-lt"/>
              </a:endParaRPr>
            </a:p>
          </p:txBody>
        </p:sp>
        <p:sp>
          <p:nvSpPr>
            <p:cNvPr id="90" name="Text Box 66">
              <a:extLst>
                <a:ext uri="{FF2B5EF4-FFF2-40B4-BE49-F238E27FC236}">
                  <a16:creationId xmlns:a16="http://schemas.microsoft.com/office/drawing/2014/main" id="{7FE92163-8FF7-439A-AE81-A2B92FAFE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9045" y="5870576"/>
              <a:ext cx="1584325" cy="44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700" b="1" dirty="0">
                  <a:latin typeface="+mj-lt"/>
                </a:rPr>
                <a:t>tesseral</a:t>
              </a:r>
            </a:p>
          </p:txBody>
        </p:sp>
        <p:graphicFrame>
          <p:nvGraphicFramePr>
            <p:cNvPr id="91" name="Object 70">
              <a:extLst>
                <a:ext uri="{FF2B5EF4-FFF2-40B4-BE49-F238E27FC236}">
                  <a16:creationId xmlns:a16="http://schemas.microsoft.com/office/drawing/2014/main" id="{C5FD3100-CBAB-418E-BB8F-F959B28259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05995" y="1441450"/>
            <a:ext cx="361950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1" imgW="215619" imgH="177569" progId="Equation.3">
                    <p:embed/>
                  </p:oleObj>
                </mc:Choice>
                <mc:Fallback>
                  <p:oleObj name="Formel" r:id="rId41" imgW="215619" imgH="177569" progId="Equation.3">
                    <p:embed/>
                    <p:pic>
                      <p:nvPicPr>
                        <p:cNvPr id="91" name="Object 70">
                          <a:extLst>
                            <a:ext uri="{FF2B5EF4-FFF2-40B4-BE49-F238E27FC236}">
                              <a16:creationId xmlns:a16="http://schemas.microsoft.com/office/drawing/2014/main" id="{C5FD3100-CBAB-418E-BB8F-F959B28259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5995" y="1441450"/>
                          <a:ext cx="361950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71">
              <a:extLst>
                <a:ext uri="{FF2B5EF4-FFF2-40B4-BE49-F238E27FC236}">
                  <a16:creationId xmlns:a16="http://schemas.microsoft.com/office/drawing/2014/main" id="{873DD1B3-A020-464D-85F5-C884A1DBE4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0107" y="2852738"/>
            <a:ext cx="57467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3" imgW="342603" imgH="177646" progId="Equation.3">
                    <p:embed/>
                  </p:oleObj>
                </mc:Choice>
                <mc:Fallback>
                  <p:oleObj name="Formel" r:id="rId43" imgW="342603" imgH="177646" progId="Equation.3">
                    <p:embed/>
                    <p:pic>
                      <p:nvPicPr>
                        <p:cNvPr id="92" name="Object 71">
                          <a:extLst>
                            <a:ext uri="{FF2B5EF4-FFF2-40B4-BE49-F238E27FC236}">
                              <a16:creationId xmlns:a16="http://schemas.microsoft.com/office/drawing/2014/main" id="{873DD1B3-A020-464D-85F5-C884A1DBE4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0107" y="2852738"/>
                          <a:ext cx="574675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72">
              <a:extLst>
                <a:ext uri="{FF2B5EF4-FFF2-40B4-BE49-F238E27FC236}">
                  <a16:creationId xmlns:a16="http://schemas.microsoft.com/office/drawing/2014/main" id="{BC4F9774-068D-4486-A56C-414920E208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05995" y="4230688"/>
            <a:ext cx="341312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5" imgW="202936" imgH="177569" progId="Equation.3">
                    <p:embed/>
                  </p:oleObj>
                </mc:Choice>
                <mc:Fallback>
                  <p:oleObj name="Formel" r:id="rId45" imgW="202936" imgH="177569" progId="Equation.3">
                    <p:embed/>
                    <p:pic>
                      <p:nvPicPr>
                        <p:cNvPr id="93" name="Object 72">
                          <a:extLst>
                            <a:ext uri="{FF2B5EF4-FFF2-40B4-BE49-F238E27FC236}">
                              <a16:creationId xmlns:a16="http://schemas.microsoft.com/office/drawing/2014/main" id="{BC4F9774-068D-4486-A56C-414920E208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5995" y="4230688"/>
                          <a:ext cx="341312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73">
              <a:extLst>
                <a:ext uri="{FF2B5EF4-FFF2-40B4-BE49-F238E27FC236}">
                  <a16:creationId xmlns:a16="http://schemas.microsoft.com/office/drawing/2014/main" id="{86FC2FF9-80A8-4148-B4BD-DF946E7CEE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96470" y="5661025"/>
            <a:ext cx="404812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7" imgW="241091" imgH="177646" progId="Equation.3">
                    <p:embed/>
                  </p:oleObj>
                </mc:Choice>
                <mc:Fallback>
                  <p:oleObj name="Formel" r:id="rId47" imgW="241091" imgH="177646" progId="Equation.3">
                    <p:embed/>
                    <p:pic>
                      <p:nvPicPr>
                        <p:cNvPr id="94" name="Object 73">
                          <a:extLst>
                            <a:ext uri="{FF2B5EF4-FFF2-40B4-BE49-F238E27FC236}">
                              <a16:creationId xmlns:a16="http://schemas.microsoft.com/office/drawing/2014/main" id="{86FC2FF9-80A8-4148-B4BD-DF946E7CEE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6470" y="5661025"/>
                          <a:ext cx="404812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Text Box 74">
              <a:extLst>
                <a:ext uri="{FF2B5EF4-FFF2-40B4-BE49-F238E27FC236}">
                  <a16:creationId xmlns:a16="http://schemas.microsoft.com/office/drawing/2014/main" id="{BFCAF0F1-589F-4C99-9391-7320EC728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182" y="3883025"/>
              <a:ext cx="50323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5400" dirty="0"/>
                <a:t>=</a:t>
              </a:r>
            </a:p>
          </p:txBody>
        </p:sp>
        <p:sp>
          <p:nvSpPr>
            <p:cNvPr id="96" name="Text Box 75">
              <a:extLst>
                <a:ext uri="{FF2B5EF4-FFF2-40B4-BE49-F238E27FC236}">
                  <a16:creationId xmlns:a16="http://schemas.microsoft.com/office/drawing/2014/main" id="{790B265B-D3E0-4628-A9D3-25450A06E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182" y="5322889"/>
              <a:ext cx="50323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5400"/>
                <a:t>=</a:t>
              </a:r>
            </a:p>
          </p:txBody>
        </p:sp>
        <p:sp>
          <p:nvSpPr>
            <p:cNvPr id="97" name="Text Box 76">
              <a:extLst>
                <a:ext uri="{FF2B5EF4-FFF2-40B4-BE49-F238E27FC236}">
                  <a16:creationId xmlns:a16="http://schemas.microsoft.com/office/drawing/2014/main" id="{A231BBD9-8EE7-4BF5-A338-CD7EFA02B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6982" y="2425700"/>
              <a:ext cx="3603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3200">
                  <a:solidFill>
                    <a:schemeClr val="bg1"/>
                  </a:solidFill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98" name="Text Box 77">
              <a:extLst>
                <a:ext uri="{FF2B5EF4-FFF2-40B4-BE49-F238E27FC236}">
                  <a16:creationId xmlns:a16="http://schemas.microsoft.com/office/drawing/2014/main" id="{0BFAFED7-EE8F-4675-B9C3-701F95C46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407" y="2924175"/>
              <a:ext cx="360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400" b="1"/>
                <a:t>+</a:t>
              </a:r>
            </a:p>
          </p:txBody>
        </p:sp>
        <p:sp>
          <p:nvSpPr>
            <p:cNvPr id="99" name="Text Box 79">
              <a:extLst>
                <a:ext uri="{FF2B5EF4-FFF2-40B4-BE49-F238E27FC236}">
                  <a16:creationId xmlns:a16="http://schemas.microsoft.com/office/drawing/2014/main" id="{7A122536-D9F0-4348-81A2-C7DBC5DE8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407" y="908050"/>
              <a:ext cx="360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400" b="1"/>
                <a:t>+</a:t>
              </a:r>
            </a:p>
          </p:txBody>
        </p:sp>
        <p:sp>
          <p:nvSpPr>
            <p:cNvPr id="100" name="Rechteck 61">
              <a:extLst>
                <a:ext uri="{FF2B5EF4-FFF2-40B4-BE49-F238E27FC236}">
                  <a16:creationId xmlns:a16="http://schemas.microsoft.com/office/drawing/2014/main" id="{C7C7E190-6C48-4144-91DF-8356F5E1F702}"/>
                </a:ext>
              </a:extLst>
            </p:cNvPr>
            <p:cNvSpPr/>
            <p:nvPr/>
          </p:nvSpPr>
          <p:spPr>
            <a:xfrm>
              <a:off x="2895600" y="6621463"/>
              <a:ext cx="141532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1" name="Rechteck 2">
            <a:extLst>
              <a:ext uri="{FF2B5EF4-FFF2-40B4-BE49-F238E27FC236}">
                <a16:creationId xmlns:a16="http://schemas.microsoft.com/office/drawing/2014/main" id="{6377EFEB-F85C-40B9-B33A-B89F30E17057}"/>
              </a:ext>
            </a:extLst>
          </p:cNvPr>
          <p:cNvSpPr/>
          <p:nvPr/>
        </p:nvSpPr>
        <p:spPr bwMode="auto">
          <a:xfrm>
            <a:off x="6055920" y="1188387"/>
            <a:ext cx="470960" cy="40280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5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Appendix (2)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3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l-GR" sz="1800" dirty="0">
              <a:solidFill>
                <a:srgbClr val="000000"/>
              </a:solidFill>
              <a:latin typeface="+mn-lt"/>
            </a:endParaRPr>
          </a:p>
          <a:p>
            <a:endParaRPr lang="el-GR" sz="1800" b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grpSp>
        <p:nvGrpSpPr>
          <p:cNvPr id="42" name="Gruppieren 62">
            <a:extLst>
              <a:ext uri="{FF2B5EF4-FFF2-40B4-BE49-F238E27FC236}">
                <a16:creationId xmlns:a16="http://schemas.microsoft.com/office/drawing/2014/main" id="{C3531B4A-2F81-4FE8-9617-E35F467B372A}"/>
              </a:ext>
            </a:extLst>
          </p:cNvPr>
          <p:cNvGrpSpPr>
            <a:grpSpLocks noChangeAspect="1"/>
          </p:cNvGrpSpPr>
          <p:nvPr/>
        </p:nvGrpSpPr>
        <p:grpSpPr>
          <a:xfrm>
            <a:off x="2346325" y="880940"/>
            <a:ext cx="7831190" cy="4842084"/>
            <a:chOff x="76199" y="893655"/>
            <a:chExt cx="9479182" cy="5861050"/>
          </a:xfrm>
        </p:grpSpPr>
        <p:pic>
          <p:nvPicPr>
            <p:cNvPr id="45" name="Picture 53" descr="LEGPOLY_S_5_5">
              <a:extLst>
                <a:ext uri="{FF2B5EF4-FFF2-40B4-BE49-F238E27FC236}">
                  <a16:creationId xmlns:a16="http://schemas.microsoft.com/office/drawing/2014/main" id="{1601D844-EF98-4E3F-8AE4-F2A73741C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556" y="4629042"/>
              <a:ext cx="2663825" cy="199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58" descr="LEGPOLY_S_5_3_view25">
              <a:extLst>
                <a:ext uri="{FF2B5EF4-FFF2-40B4-BE49-F238E27FC236}">
                  <a16:creationId xmlns:a16="http://schemas.microsoft.com/office/drawing/2014/main" id="{2648FFFE-4143-4B98-B596-D8AA45E33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031" y="4665555"/>
              <a:ext cx="2587625" cy="194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59" descr="LEGPOLY_S_5_0_view25">
              <a:extLst>
                <a:ext uri="{FF2B5EF4-FFF2-40B4-BE49-F238E27FC236}">
                  <a16:creationId xmlns:a16="http://schemas.microsoft.com/office/drawing/2014/main" id="{8FABA8AE-731B-4580-9B5C-57DA390FA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406" y="4675080"/>
              <a:ext cx="2592388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2" descr="LEGPOLY_Ssin_5_5">
              <a:extLst>
                <a:ext uri="{FF2B5EF4-FFF2-40B4-BE49-F238E27FC236}">
                  <a16:creationId xmlns:a16="http://schemas.microsoft.com/office/drawing/2014/main" id="{30B0B939-59F8-4C7F-837F-97D8CCB716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8"/>
            <a:stretch/>
          </p:blipFill>
          <p:spPr bwMode="auto">
            <a:xfrm>
              <a:off x="76199" y="4586180"/>
              <a:ext cx="2146519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56" descr="LEGPOLY_Ssin_5_3_view25">
              <a:extLst>
                <a:ext uri="{FF2B5EF4-FFF2-40B4-BE49-F238E27FC236}">
                  <a16:creationId xmlns:a16="http://schemas.microsoft.com/office/drawing/2014/main" id="{5B26EA71-BCB6-4864-A59F-AB869FB72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519" y="4540142"/>
              <a:ext cx="2952750" cy="221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3C90A75E-95B3-41EE-8259-326887A97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94" y="893655"/>
              <a:ext cx="8351837" cy="3876222"/>
              <a:chOff x="1198" y="2196"/>
              <a:chExt cx="9504" cy="3848"/>
            </a:xfrm>
          </p:grpSpPr>
          <p:sp>
            <p:nvSpPr>
              <p:cNvPr id="53" name="Line 5">
                <a:extLst>
                  <a:ext uri="{FF2B5EF4-FFF2-40B4-BE49-F238E27FC236}">
                    <a16:creationId xmlns:a16="http://schemas.microsoft.com/office/drawing/2014/main" id="{96E8BEB6-A8CE-49B9-A8FB-E6C6CFC3D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18" y="5313"/>
                <a:ext cx="639" cy="48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Line 6">
                <a:extLst>
                  <a:ext uri="{FF2B5EF4-FFF2-40B4-BE49-F238E27FC236}">
                    <a16:creationId xmlns:a16="http://schemas.microsoft.com/office/drawing/2014/main" id="{65F09FCA-9E69-4575-ABD7-22D5057A6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3" y="5328"/>
                <a:ext cx="878" cy="5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Line 7">
                <a:extLst>
                  <a:ext uri="{FF2B5EF4-FFF2-40B4-BE49-F238E27FC236}">
                    <a16:creationId xmlns:a16="http://schemas.microsoft.com/office/drawing/2014/main" id="{D59D1AB0-80C0-475B-B9B0-55CF6A615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7" y="5295"/>
                <a:ext cx="5" cy="7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8">
                <a:extLst>
                  <a:ext uri="{FF2B5EF4-FFF2-40B4-BE49-F238E27FC236}">
                    <a16:creationId xmlns:a16="http://schemas.microsoft.com/office/drawing/2014/main" id="{819BE08B-F0E0-4B26-84E4-DD030DC70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48" y="2475"/>
                <a:ext cx="0" cy="272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9">
                <a:extLst>
                  <a:ext uri="{FF2B5EF4-FFF2-40B4-BE49-F238E27FC236}">
                    <a16:creationId xmlns:a16="http://schemas.microsoft.com/office/drawing/2014/main" id="{D9E4752A-FA4D-498B-B3E2-6A1D10380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9" y="2357"/>
                <a:ext cx="3701" cy="28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10">
                <a:extLst>
                  <a:ext uri="{FF2B5EF4-FFF2-40B4-BE49-F238E27FC236}">
                    <a16:creationId xmlns:a16="http://schemas.microsoft.com/office/drawing/2014/main" id="{D466B8FA-B305-436E-A559-C0DDEF284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2" y="2396"/>
                <a:ext cx="3490" cy="272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 Box 11" descr="20%">
                <a:extLst>
                  <a:ext uri="{FF2B5EF4-FFF2-40B4-BE49-F238E27FC236}">
                    <a16:creationId xmlns:a16="http://schemas.microsoft.com/office/drawing/2014/main" id="{14EE6BAD-89F6-466B-8265-C274ADEBC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" y="2196"/>
                <a:ext cx="587" cy="406"/>
              </a:xfrm>
              <a:prstGeom prst="rect">
                <a:avLst/>
              </a:prstGeom>
              <a:pattFill prst="pct20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00</a:t>
                </a:r>
                <a:endParaRPr lang="de-DE" altLang="de-DE" sz="1600" dirty="0"/>
              </a:p>
            </p:txBody>
          </p:sp>
          <p:sp>
            <p:nvSpPr>
              <p:cNvPr id="60" name="Text Box 12" descr="5%">
                <a:extLst>
                  <a:ext uri="{FF2B5EF4-FFF2-40B4-BE49-F238E27FC236}">
                    <a16:creationId xmlns:a16="http://schemas.microsoft.com/office/drawing/2014/main" id="{3BE6AB63-07C8-4B34-81CB-4B5CCA8AF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" y="2743"/>
                <a:ext cx="587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11</a:t>
                </a:r>
                <a:endParaRPr lang="de-DE" altLang="de-DE" sz="1600" dirty="0"/>
              </a:p>
            </p:txBody>
          </p:sp>
          <p:sp>
            <p:nvSpPr>
              <p:cNvPr id="61" name="Text Box 13" descr="5%">
                <a:extLst>
                  <a:ext uri="{FF2B5EF4-FFF2-40B4-BE49-F238E27FC236}">
                    <a16:creationId xmlns:a16="http://schemas.microsoft.com/office/drawing/2014/main" id="{C972E45B-B67F-4B68-8CEF-BF2A67B3B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8" y="2740"/>
                <a:ext cx="587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11</a:t>
                </a:r>
                <a:endParaRPr lang="de-DE" altLang="de-DE" sz="1600" dirty="0"/>
              </a:p>
            </p:txBody>
          </p:sp>
          <p:sp>
            <p:nvSpPr>
              <p:cNvPr id="62" name="Text Box 14" descr="20%">
                <a:extLst>
                  <a:ext uri="{FF2B5EF4-FFF2-40B4-BE49-F238E27FC236}">
                    <a16:creationId xmlns:a16="http://schemas.microsoft.com/office/drawing/2014/main" id="{D8831724-16D3-415A-8613-A8734DC41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3" y="2736"/>
                <a:ext cx="587" cy="406"/>
              </a:xfrm>
              <a:prstGeom prst="rect">
                <a:avLst/>
              </a:prstGeom>
              <a:pattFill prst="pct20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10</a:t>
                </a:r>
                <a:endParaRPr lang="de-DE" altLang="de-DE" sz="1600" dirty="0"/>
              </a:p>
            </p:txBody>
          </p:sp>
          <p:sp>
            <p:nvSpPr>
              <p:cNvPr id="63" name="Text Box 15" descr="20%">
                <a:extLst>
                  <a:ext uri="{FF2B5EF4-FFF2-40B4-BE49-F238E27FC236}">
                    <a16:creationId xmlns:a16="http://schemas.microsoft.com/office/drawing/2014/main" id="{C0EDDAF5-8EC8-499A-9B1E-0BA116EA6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" y="3281"/>
                <a:ext cx="587" cy="406"/>
              </a:xfrm>
              <a:prstGeom prst="rect">
                <a:avLst/>
              </a:prstGeom>
              <a:pattFill prst="pct20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20</a:t>
                </a:r>
                <a:endParaRPr lang="de-DE" altLang="de-DE" sz="1600" dirty="0"/>
              </a:p>
            </p:txBody>
          </p:sp>
          <p:sp>
            <p:nvSpPr>
              <p:cNvPr id="64" name="Text Box 16" descr="20%">
                <a:extLst>
                  <a:ext uri="{FF2B5EF4-FFF2-40B4-BE49-F238E27FC236}">
                    <a16:creationId xmlns:a16="http://schemas.microsoft.com/office/drawing/2014/main" id="{896F1ECC-6E85-486F-88A3-9133E4B2C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" y="3822"/>
                <a:ext cx="587" cy="406"/>
              </a:xfrm>
              <a:prstGeom prst="rect">
                <a:avLst/>
              </a:prstGeom>
              <a:pattFill prst="pct20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30</a:t>
                </a:r>
                <a:endParaRPr lang="de-DE" altLang="de-DE" sz="1600" dirty="0"/>
              </a:p>
            </p:txBody>
          </p:sp>
          <p:sp>
            <p:nvSpPr>
              <p:cNvPr id="65" name="Text Box 17" descr="20%">
                <a:extLst>
                  <a:ext uri="{FF2B5EF4-FFF2-40B4-BE49-F238E27FC236}">
                    <a16:creationId xmlns:a16="http://schemas.microsoft.com/office/drawing/2014/main" id="{14C7447A-9A61-4E7C-8B50-939351A917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" y="4363"/>
                <a:ext cx="587" cy="406"/>
              </a:xfrm>
              <a:prstGeom prst="rect">
                <a:avLst/>
              </a:prstGeom>
              <a:pattFill prst="pct20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40</a:t>
                </a:r>
                <a:endParaRPr lang="de-DE" altLang="de-DE" sz="1600" dirty="0"/>
              </a:p>
            </p:txBody>
          </p:sp>
          <p:sp>
            <p:nvSpPr>
              <p:cNvPr id="66" name="Text Box 18" descr="5%">
                <a:extLst>
                  <a:ext uri="{FF2B5EF4-FFF2-40B4-BE49-F238E27FC236}">
                    <a16:creationId xmlns:a16="http://schemas.microsoft.com/office/drawing/2014/main" id="{27CD3601-363E-45D9-998E-0DC1483D1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3281"/>
                <a:ext cx="586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22</a:t>
                </a:r>
                <a:endParaRPr lang="de-DE" altLang="de-DE" sz="1600" dirty="0"/>
              </a:p>
            </p:txBody>
          </p:sp>
          <p:sp>
            <p:nvSpPr>
              <p:cNvPr id="67" name="Text Box 19">
                <a:extLst>
                  <a:ext uri="{FF2B5EF4-FFF2-40B4-BE49-F238E27FC236}">
                    <a16:creationId xmlns:a16="http://schemas.microsoft.com/office/drawing/2014/main" id="{E0332F3D-EDB0-4C3D-8174-AAB80BCA3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8" y="3281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21</a:t>
                </a:r>
                <a:endParaRPr lang="de-DE" altLang="de-DE" sz="1600" dirty="0"/>
              </a:p>
            </p:txBody>
          </p:sp>
          <p:sp>
            <p:nvSpPr>
              <p:cNvPr id="68" name="Text Box 20">
                <a:extLst>
                  <a:ext uri="{FF2B5EF4-FFF2-40B4-BE49-F238E27FC236}">
                    <a16:creationId xmlns:a16="http://schemas.microsoft.com/office/drawing/2014/main" id="{B66A37CA-E196-4856-8FB4-1A086C247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8" y="3819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31</a:t>
                </a:r>
                <a:endParaRPr lang="de-DE" altLang="de-DE" sz="1600" dirty="0"/>
              </a:p>
            </p:txBody>
          </p:sp>
          <p:sp>
            <p:nvSpPr>
              <p:cNvPr id="69" name="Text Box 21" descr="5%">
                <a:extLst>
                  <a:ext uri="{FF2B5EF4-FFF2-40B4-BE49-F238E27FC236}">
                    <a16:creationId xmlns:a16="http://schemas.microsoft.com/office/drawing/2014/main" id="{A9C2C3E0-9941-4000-ADE7-FB772B18C0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0" y="3819"/>
                <a:ext cx="587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33</a:t>
                </a:r>
                <a:endParaRPr lang="de-DE" altLang="de-DE" sz="1600" dirty="0"/>
              </a:p>
            </p:txBody>
          </p:sp>
          <p:sp>
            <p:nvSpPr>
              <p:cNvPr id="70" name="Text Box 22">
                <a:extLst>
                  <a:ext uri="{FF2B5EF4-FFF2-40B4-BE49-F238E27FC236}">
                    <a16:creationId xmlns:a16="http://schemas.microsoft.com/office/drawing/2014/main" id="{D32751A2-6D78-45C2-A50B-1B74C10768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3819"/>
                <a:ext cx="586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32</a:t>
                </a:r>
                <a:endParaRPr lang="de-DE" altLang="de-DE" sz="1600" dirty="0"/>
              </a:p>
            </p:txBody>
          </p:sp>
          <p:sp>
            <p:nvSpPr>
              <p:cNvPr id="71" name="Text Box 23">
                <a:extLst>
                  <a:ext uri="{FF2B5EF4-FFF2-40B4-BE49-F238E27FC236}">
                    <a16:creationId xmlns:a16="http://schemas.microsoft.com/office/drawing/2014/main" id="{37A32BF4-DC0E-41AA-8F06-B675EB44E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8" y="4366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41</a:t>
                </a:r>
                <a:endParaRPr lang="de-DE" altLang="de-DE" sz="1600" dirty="0"/>
              </a:p>
            </p:txBody>
          </p:sp>
          <p:sp>
            <p:nvSpPr>
              <p:cNvPr id="72" name="Text Box 24">
                <a:extLst>
                  <a:ext uri="{FF2B5EF4-FFF2-40B4-BE49-F238E27FC236}">
                    <a16:creationId xmlns:a16="http://schemas.microsoft.com/office/drawing/2014/main" id="{B9995433-1D02-402E-B064-7D778FE50A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4366"/>
                <a:ext cx="586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42</a:t>
                </a:r>
                <a:endParaRPr lang="de-DE" altLang="de-DE" sz="1600" dirty="0"/>
              </a:p>
            </p:txBody>
          </p:sp>
          <p:sp>
            <p:nvSpPr>
              <p:cNvPr id="73" name="Text Box 25" descr="5%">
                <a:extLst>
                  <a:ext uri="{FF2B5EF4-FFF2-40B4-BE49-F238E27FC236}">
                    <a16:creationId xmlns:a16="http://schemas.microsoft.com/office/drawing/2014/main" id="{91CFE8CA-B30F-4274-8E63-FDAF681FA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6" y="4366"/>
                <a:ext cx="587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44</a:t>
                </a:r>
                <a:endParaRPr lang="de-DE" altLang="de-DE" sz="1600" dirty="0"/>
              </a:p>
            </p:txBody>
          </p:sp>
          <p:sp>
            <p:nvSpPr>
              <p:cNvPr id="74" name="Text Box 26">
                <a:extLst>
                  <a:ext uri="{FF2B5EF4-FFF2-40B4-BE49-F238E27FC236}">
                    <a16:creationId xmlns:a16="http://schemas.microsoft.com/office/drawing/2014/main" id="{F5896EC5-91E6-4796-9FAA-13B97EF13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0" y="4366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43</a:t>
                </a:r>
                <a:endParaRPr lang="de-DE" altLang="de-DE" sz="1600" dirty="0"/>
              </a:p>
            </p:txBody>
          </p:sp>
          <p:sp>
            <p:nvSpPr>
              <p:cNvPr id="75" name="Text Box 27">
                <a:extLst>
                  <a:ext uri="{FF2B5EF4-FFF2-40B4-BE49-F238E27FC236}">
                    <a16:creationId xmlns:a16="http://schemas.microsoft.com/office/drawing/2014/main" id="{57601EC4-06DC-4492-9C44-795A4DE76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" y="3281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21</a:t>
                </a:r>
                <a:endParaRPr lang="de-DE" altLang="de-DE" sz="1600" dirty="0"/>
              </a:p>
            </p:txBody>
          </p:sp>
          <p:sp>
            <p:nvSpPr>
              <p:cNvPr id="76" name="Text Box 28" descr="5%">
                <a:extLst>
                  <a:ext uri="{FF2B5EF4-FFF2-40B4-BE49-F238E27FC236}">
                    <a16:creationId xmlns:a16="http://schemas.microsoft.com/office/drawing/2014/main" id="{4667DA9C-5C09-4D69-B3C2-3D993C1E0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" y="3281"/>
                <a:ext cx="586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22</a:t>
                </a:r>
                <a:endParaRPr lang="de-DE" altLang="de-DE" sz="1600" dirty="0"/>
              </a:p>
            </p:txBody>
          </p:sp>
          <p:sp>
            <p:nvSpPr>
              <p:cNvPr id="77" name="Text Box 29">
                <a:extLst>
                  <a:ext uri="{FF2B5EF4-FFF2-40B4-BE49-F238E27FC236}">
                    <a16:creationId xmlns:a16="http://schemas.microsoft.com/office/drawing/2014/main" id="{8A72F4D7-96E8-48B4-A47C-AA977C5A3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" y="3822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31</a:t>
                </a:r>
                <a:endParaRPr lang="de-DE" altLang="de-DE" sz="1600" dirty="0"/>
              </a:p>
            </p:txBody>
          </p:sp>
          <p:sp>
            <p:nvSpPr>
              <p:cNvPr id="78" name="Text Box 30">
                <a:extLst>
                  <a:ext uri="{FF2B5EF4-FFF2-40B4-BE49-F238E27FC236}">
                    <a16:creationId xmlns:a16="http://schemas.microsoft.com/office/drawing/2014/main" id="{EDFD026E-CF19-4C9D-B903-26396F791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" y="4363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41</a:t>
                </a:r>
                <a:endParaRPr lang="de-DE" altLang="de-DE" sz="1600" dirty="0"/>
              </a:p>
            </p:txBody>
          </p:sp>
          <p:sp>
            <p:nvSpPr>
              <p:cNvPr id="79" name="Text Box 31">
                <a:extLst>
                  <a:ext uri="{FF2B5EF4-FFF2-40B4-BE49-F238E27FC236}">
                    <a16:creationId xmlns:a16="http://schemas.microsoft.com/office/drawing/2014/main" id="{529FEA14-70E1-40BF-BA59-27527F0AF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" y="3822"/>
                <a:ext cx="586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32</a:t>
                </a:r>
                <a:endParaRPr lang="de-DE" altLang="de-DE" sz="1600" dirty="0"/>
              </a:p>
            </p:txBody>
          </p:sp>
          <p:sp>
            <p:nvSpPr>
              <p:cNvPr id="80" name="Text Box 32" descr="5%">
                <a:extLst>
                  <a:ext uri="{FF2B5EF4-FFF2-40B4-BE49-F238E27FC236}">
                    <a16:creationId xmlns:a16="http://schemas.microsoft.com/office/drawing/2014/main" id="{8E1D8ABD-0B13-4A95-BAC9-76FA8A658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7" y="3822"/>
                <a:ext cx="587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33</a:t>
                </a:r>
                <a:endParaRPr lang="de-DE" altLang="de-DE" sz="1600" dirty="0"/>
              </a:p>
            </p:txBody>
          </p:sp>
          <p:sp>
            <p:nvSpPr>
              <p:cNvPr id="81" name="Text Box 33">
                <a:extLst>
                  <a:ext uri="{FF2B5EF4-FFF2-40B4-BE49-F238E27FC236}">
                    <a16:creationId xmlns:a16="http://schemas.microsoft.com/office/drawing/2014/main" id="{391D9524-3EA3-4F40-8B3B-77193B2081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" y="4363"/>
                <a:ext cx="586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42</a:t>
                </a:r>
                <a:endParaRPr lang="de-DE" altLang="de-DE" sz="1600" dirty="0"/>
              </a:p>
            </p:txBody>
          </p:sp>
          <p:sp>
            <p:nvSpPr>
              <p:cNvPr id="82" name="Text Box 34">
                <a:extLst>
                  <a:ext uri="{FF2B5EF4-FFF2-40B4-BE49-F238E27FC236}">
                    <a16:creationId xmlns:a16="http://schemas.microsoft.com/office/drawing/2014/main" id="{5FE56363-80A5-4AA2-A55A-C6F739187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7" y="4363"/>
                <a:ext cx="587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43</a:t>
                </a:r>
                <a:endParaRPr lang="de-DE" altLang="de-DE" sz="1600" dirty="0"/>
              </a:p>
            </p:txBody>
          </p:sp>
          <p:sp>
            <p:nvSpPr>
              <p:cNvPr id="83" name="Text Box 35" descr="5%">
                <a:extLst>
                  <a:ext uri="{FF2B5EF4-FFF2-40B4-BE49-F238E27FC236}">
                    <a16:creationId xmlns:a16="http://schemas.microsoft.com/office/drawing/2014/main" id="{432D62B8-FAF0-4BD3-865C-2A7E77A49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0" y="4363"/>
                <a:ext cx="588" cy="40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44</a:t>
                </a:r>
                <a:endParaRPr lang="de-DE" altLang="de-DE" sz="1600" dirty="0"/>
              </a:p>
            </p:txBody>
          </p:sp>
          <p:sp>
            <p:nvSpPr>
              <p:cNvPr id="84" name="Text Box 36" descr="20%">
                <a:extLst>
                  <a:ext uri="{FF2B5EF4-FFF2-40B4-BE49-F238E27FC236}">
                    <a16:creationId xmlns:a16="http://schemas.microsoft.com/office/drawing/2014/main" id="{BEA076E1-0D2A-4AB5-AA29-F9059C454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" y="4904"/>
                <a:ext cx="587" cy="405"/>
              </a:xfrm>
              <a:prstGeom prst="rect">
                <a:avLst/>
              </a:prstGeom>
              <a:pattFill prst="pct20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50</a:t>
                </a:r>
                <a:endParaRPr lang="de-DE" altLang="de-DE" sz="1600" dirty="0"/>
              </a:p>
            </p:txBody>
          </p:sp>
          <p:sp>
            <p:nvSpPr>
              <p:cNvPr id="85" name="Text Box 37">
                <a:extLst>
                  <a:ext uri="{FF2B5EF4-FFF2-40B4-BE49-F238E27FC236}">
                    <a16:creationId xmlns:a16="http://schemas.microsoft.com/office/drawing/2014/main" id="{AF9A0FFB-8C55-4B42-8676-B562D064FB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8" y="4904"/>
                <a:ext cx="587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51</a:t>
                </a:r>
                <a:endParaRPr lang="de-DE" altLang="de-DE" sz="1600" dirty="0"/>
              </a:p>
            </p:txBody>
          </p:sp>
          <p:sp>
            <p:nvSpPr>
              <p:cNvPr id="86" name="Text Box 38">
                <a:extLst>
                  <a:ext uri="{FF2B5EF4-FFF2-40B4-BE49-F238E27FC236}">
                    <a16:creationId xmlns:a16="http://schemas.microsoft.com/office/drawing/2014/main" id="{05B2E9DA-76E3-41BD-837C-488EBBBFE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4904"/>
                <a:ext cx="586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52</a:t>
                </a:r>
                <a:endParaRPr lang="de-DE" altLang="de-DE" sz="1600" dirty="0"/>
              </a:p>
            </p:txBody>
          </p:sp>
          <p:sp>
            <p:nvSpPr>
              <p:cNvPr id="87" name="Text Box 39">
                <a:extLst>
                  <a:ext uri="{FF2B5EF4-FFF2-40B4-BE49-F238E27FC236}">
                    <a16:creationId xmlns:a16="http://schemas.microsoft.com/office/drawing/2014/main" id="{4AEF3FA3-01BA-4AA1-8B40-20ECBEFE32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6" y="4904"/>
                <a:ext cx="587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54</a:t>
                </a:r>
                <a:endParaRPr lang="de-DE" altLang="de-DE" sz="1600" dirty="0"/>
              </a:p>
            </p:txBody>
          </p:sp>
          <p:sp>
            <p:nvSpPr>
              <p:cNvPr id="88" name="Text Box 40">
                <a:extLst>
                  <a:ext uri="{FF2B5EF4-FFF2-40B4-BE49-F238E27FC236}">
                    <a16:creationId xmlns:a16="http://schemas.microsoft.com/office/drawing/2014/main" id="{3F78F3D8-B5FE-407A-9E66-9B3BFB3B5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0" y="4904"/>
                <a:ext cx="587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53</a:t>
                </a:r>
                <a:endParaRPr lang="de-DE" altLang="de-DE" sz="1600" dirty="0"/>
              </a:p>
            </p:txBody>
          </p:sp>
          <p:sp>
            <p:nvSpPr>
              <p:cNvPr id="89" name="Text Box 41">
                <a:extLst>
                  <a:ext uri="{FF2B5EF4-FFF2-40B4-BE49-F238E27FC236}">
                    <a16:creationId xmlns:a16="http://schemas.microsoft.com/office/drawing/2014/main" id="{7ADC1640-C8D5-449D-8453-0D5432EC0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" y="4904"/>
                <a:ext cx="587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51</a:t>
                </a:r>
                <a:endParaRPr lang="de-DE" altLang="de-DE" sz="1600" dirty="0"/>
              </a:p>
            </p:txBody>
          </p:sp>
          <p:sp>
            <p:nvSpPr>
              <p:cNvPr id="90" name="Text Box 42">
                <a:extLst>
                  <a:ext uri="{FF2B5EF4-FFF2-40B4-BE49-F238E27FC236}">
                    <a16:creationId xmlns:a16="http://schemas.microsoft.com/office/drawing/2014/main" id="{8F30FC99-E509-4070-9106-C680AFEBD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" y="4904"/>
                <a:ext cx="586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52</a:t>
                </a:r>
                <a:endParaRPr lang="de-DE" altLang="de-DE" sz="1600" dirty="0"/>
              </a:p>
            </p:txBody>
          </p:sp>
          <p:sp>
            <p:nvSpPr>
              <p:cNvPr id="91" name="Text Box 43">
                <a:extLst>
                  <a:ext uri="{FF2B5EF4-FFF2-40B4-BE49-F238E27FC236}">
                    <a16:creationId xmlns:a16="http://schemas.microsoft.com/office/drawing/2014/main" id="{243D5BC5-170A-464D-A719-6A4587D47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7" y="4904"/>
                <a:ext cx="587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53</a:t>
                </a:r>
                <a:endParaRPr lang="de-DE" altLang="de-DE" sz="1600" dirty="0"/>
              </a:p>
            </p:txBody>
          </p:sp>
          <p:sp>
            <p:nvSpPr>
              <p:cNvPr id="92" name="Text Box 44">
                <a:extLst>
                  <a:ext uri="{FF2B5EF4-FFF2-40B4-BE49-F238E27FC236}">
                    <a16:creationId xmlns:a16="http://schemas.microsoft.com/office/drawing/2014/main" id="{D66B0CD2-7814-43D5-92E0-526668B3F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0" y="4904"/>
                <a:ext cx="588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54</a:t>
                </a:r>
                <a:endParaRPr lang="de-DE" altLang="de-DE" sz="1600" dirty="0"/>
              </a:p>
            </p:txBody>
          </p:sp>
          <p:sp>
            <p:nvSpPr>
              <p:cNvPr id="93" name="Text Box 45" descr="5%">
                <a:extLst>
                  <a:ext uri="{FF2B5EF4-FFF2-40B4-BE49-F238E27FC236}">
                    <a16:creationId xmlns:a16="http://schemas.microsoft.com/office/drawing/2014/main" id="{65F74549-3B1E-473A-A9D7-511C890BD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1" y="4904"/>
                <a:ext cx="587" cy="405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C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55</a:t>
                </a:r>
                <a:endParaRPr lang="de-DE" altLang="de-DE" sz="1600" dirty="0"/>
              </a:p>
            </p:txBody>
          </p:sp>
          <p:sp>
            <p:nvSpPr>
              <p:cNvPr id="94" name="Text Box 46" descr="5%">
                <a:extLst>
                  <a:ext uri="{FF2B5EF4-FFF2-40B4-BE49-F238E27FC236}">
                    <a16:creationId xmlns:a16="http://schemas.microsoft.com/office/drawing/2014/main" id="{5A5E1F01-6F4B-479F-A7CC-DE9446179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2" y="4904"/>
                <a:ext cx="587" cy="405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 dirty="0">
                    <a:latin typeface="Times New Roman" panose="02020603050405020304" pitchFamily="18" charset="0"/>
                  </a:rPr>
                  <a:t>S</a:t>
                </a:r>
                <a:r>
                  <a:rPr lang="de-DE" altLang="de-DE" sz="1600" baseline="-25000" dirty="0">
                    <a:latin typeface="Times New Roman" panose="02020603050405020304" pitchFamily="18" charset="0"/>
                  </a:rPr>
                  <a:t>55</a:t>
                </a:r>
                <a:endParaRPr lang="de-DE" altLang="de-DE" sz="1600" dirty="0"/>
              </a:p>
            </p:txBody>
          </p:sp>
          <p:sp>
            <p:nvSpPr>
              <p:cNvPr id="95" name="Text Box 47" descr="20%">
                <a:extLst>
                  <a:ext uri="{FF2B5EF4-FFF2-40B4-BE49-F238E27FC236}">
                    <a16:creationId xmlns:a16="http://schemas.microsoft.com/office/drawing/2014/main" id="{8891A034-89C5-4BDB-9476-2AB1535A71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0" y="5698"/>
                <a:ext cx="861" cy="346"/>
              </a:xfrm>
              <a:prstGeom prst="rect">
                <a:avLst/>
              </a:prstGeom>
              <a:pattFill prst="pct20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200" dirty="0">
                    <a:latin typeface="+mj-lt"/>
                  </a:rPr>
                  <a:t>zonal</a:t>
                </a:r>
              </a:p>
            </p:txBody>
          </p:sp>
          <p:sp>
            <p:nvSpPr>
              <p:cNvPr id="96" name="Text Box 48" descr="5%">
                <a:extLst>
                  <a:ext uri="{FF2B5EF4-FFF2-40B4-BE49-F238E27FC236}">
                    <a16:creationId xmlns:a16="http://schemas.microsoft.com/office/drawing/2014/main" id="{13C49499-7922-492F-AFC9-A149D16A6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8" y="5698"/>
                <a:ext cx="1152" cy="34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200" dirty="0" err="1">
                    <a:latin typeface="+mj-lt"/>
                    <a:cs typeface="Times New Roman" panose="02020603050405020304" pitchFamily="18" charset="0"/>
                  </a:rPr>
                  <a:t>sectorial</a:t>
                </a:r>
                <a:endParaRPr lang="de-DE" altLang="de-DE" sz="12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 Box 49" descr="5%">
                <a:extLst>
                  <a:ext uri="{FF2B5EF4-FFF2-40B4-BE49-F238E27FC236}">
                    <a16:creationId xmlns:a16="http://schemas.microsoft.com/office/drawing/2014/main" id="{426EFC68-11F4-42C1-B743-0576BDF0B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50" y="5682"/>
                <a:ext cx="1152" cy="346"/>
              </a:xfrm>
              <a:prstGeom prst="rect">
                <a:avLst/>
              </a:prstGeom>
              <a:pattFill prst="pct5">
                <a:fgClr>
                  <a:srgbClr val="C0C0C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000" rIns="72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200" dirty="0" err="1">
                    <a:latin typeface="+mj-lt"/>
                    <a:cs typeface="Times New Roman" panose="02020603050405020304" pitchFamily="18" charset="0"/>
                  </a:rPr>
                  <a:t>sectorial</a:t>
                </a:r>
                <a:endParaRPr lang="de-DE" altLang="de-DE" sz="12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 Box 50">
                <a:extLst>
                  <a:ext uri="{FF2B5EF4-FFF2-40B4-BE49-F238E27FC236}">
                    <a16:creationId xmlns:a16="http://schemas.microsoft.com/office/drawing/2014/main" id="{35F7306D-B06D-4F30-AF90-9C48773F8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5" y="5698"/>
                <a:ext cx="1164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200" dirty="0">
                    <a:latin typeface="+mj-lt"/>
                  </a:rPr>
                  <a:t>tesseral</a:t>
                </a:r>
              </a:p>
            </p:txBody>
          </p:sp>
          <p:sp>
            <p:nvSpPr>
              <p:cNvPr id="99" name="Text Box 51">
                <a:extLst>
                  <a:ext uri="{FF2B5EF4-FFF2-40B4-BE49-F238E27FC236}">
                    <a16:creationId xmlns:a16="http://schemas.microsoft.com/office/drawing/2014/main" id="{78DB28A6-C6CB-42A4-BB1A-FB6032449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2" y="5698"/>
                <a:ext cx="1163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200" dirty="0">
                    <a:latin typeface="+mj-lt"/>
                  </a:rPr>
                  <a:t>tesseral</a:t>
                </a:r>
              </a:p>
            </p:txBody>
          </p:sp>
        </p:grpSp>
        <p:sp>
          <p:nvSpPr>
            <p:cNvPr id="49" name="Text Box 61">
              <a:extLst>
                <a:ext uri="{FF2B5EF4-FFF2-40B4-BE49-F238E27FC236}">
                  <a16:creationId xmlns:a16="http://schemas.microsoft.com/office/drawing/2014/main" id="{29903F9D-F2B6-4827-95C1-5E5F35678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5481" y="5068780"/>
              <a:ext cx="720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4000"/>
                <a:t>…</a:t>
              </a:r>
              <a:endParaRPr lang="de-DE" altLang="de-DE" sz="4000">
                <a:cs typeface="Arial" panose="020B0604020202020204" pitchFamily="34" charset="0"/>
              </a:endParaRPr>
            </a:p>
          </p:txBody>
        </p:sp>
        <p:sp>
          <p:nvSpPr>
            <p:cNvPr id="50" name="Text Box 62">
              <a:extLst>
                <a:ext uri="{FF2B5EF4-FFF2-40B4-BE49-F238E27FC236}">
                  <a16:creationId xmlns:a16="http://schemas.microsoft.com/office/drawing/2014/main" id="{72510D8B-7CC6-4DA2-9BBF-79F371679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144" y="5068780"/>
              <a:ext cx="720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4000"/>
                <a:t>…</a:t>
              </a:r>
              <a:endParaRPr lang="de-DE" altLang="de-DE" sz="4000">
                <a:cs typeface="Arial" panose="020B0604020202020204" pitchFamily="34" charset="0"/>
              </a:endParaRPr>
            </a:p>
          </p:txBody>
        </p:sp>
        <p:sp>
          <p:nvSpPr>
            <p:cNvPr id="51" name="Text Box 63">
              <a:extLst>
                <a:ext uri="{FF2B5EF4-FFF2-40B4-BE49-F238E27FC236}">
                  <a16:creationId xmlns:a16="http://schemas.microsoft.com/office/drawing/2014/main" id="{F89FDA6F-AEE9-47A4-85C3-40B31D03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8806" y="5068780"/>
              <a:ext cx="720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4000"/>
                <a:t>…</a:t>
              </a:r>
              <a:endParaRPr lang="de-DE" altLang="de-DE" sz="4000">
                <a:cs typeface="Arial" panose="020B0604020202020204" pitchFamily="34" charset="0"/>
              </a:endParaRPr>
            </a:p>
          </p:txBody>
        </p:sp>
        <p:sp>
          <p:nvSpPr>
            <p:cNvPr id="52" name="Text Box 64">
              <a:extLst>
                <a:ext uri="{FF2B5EF4-FFF2-40B4-BE49-F238E27FC236}">
                  <a16:creationId xmlns:a16="http://schemas.microsoft.com/office/drawing/2014/main" id="{CEE8FD73-999E-4FE5-A3BE-539DAB6B4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031" y="5068780"/>
              <a:ext cx="720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4000"/>
                <a:t>…</a:t>
              </a:r>
              <a:endParaRPr lang="de-DE" altLang="de-DE" sz="4000">
                <a:cs typeface="Arial" panose="020B0604020202020204" pitchFamily="34" charset="0"/>
              </a:endParaRPr>
            </a:p>
          </p:txBody>
        </p:sp>
      </p:grpSp>
      <p:cxnSp>
        <p:nvCxnSpPr>
          <p:cNvPr id="100" name="Gerade Verbindung mit Pfeil 2">
            <a:extLst>
              <a:ext uri="{FF2B5EF4-FFF2-40B4-BE49-F238E27FC236}">
                <a16:creationId xmlns:a16="http://schemas.microsoft.com/office/drawing/2014/main" id="{75F96A1E-E72F-4334-81CD-A66712ABCDAA}"/>
              </a:ext>
            </a:extLst>
          </p:cNvPr>
          <p:cNvCxnSpPr/>
          <p:nvPr/>
        </p:nvCxnSpPr>
        <p:spPr bwMode="auto">
          <a:xfrm>
            <a:off x="3059688" y="850460"/>
            <a:ext cx="0" cy="249744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mit Pfeil 64">
            <a:extLst>
              <a:ext uri="{FF2B5EF4-FFF2-40B4-BE49-F238E27FC236}">
                <a16:creationId xmlns:a16="http://schemas.microsoft.com/office/drawing/2014/main" id="{BD92874F-7117-4D0C-9990-51C976E57C22}"/>
              </a:ext>
            </a:extLst>
          </p:cNvPr>
          <p:cNvCxnSpPr/>
          <p:nvPr/>
        </p:nvCxnSpPr>
        <p:spPr bwMode="auto">
          <a:xfrm>
            <a:off x="6160942" y="737007"/>
            <a:ext cx="272709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mit Pfeil 65">
            <a:extLst>
              <a:ext uri="{FF2B5EF4-FFF2-40B4-BE49-F238E27FC236}">
                <a16:creationId xmlns:a16="http://schemas.microsoft.com/office/drawing/2014/main" id="{943BBB6E-319F-444D-876E-BAF1CFAC1125}"/>
              </a:ext>
            </a:extLst>
          </p:cNvPr>
          <p:cNvCxnSpPr/>
          <p:nvPr/>
        </p:nvCxnSpPr>
        <p:spPr bwMode="auto">
          <a:xfrm flipH="1">
            <a:off x="3322268" y="737007"/>
            <a:ext cx="2707995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feld 69">
            <a:extLst>
              <a:ext uri="{FF2B5EF4-FFF2-40B4-BE49-F238E27FC236}">
                <a16:creationId xmlns:a16="http://schemas.microsoft.com/office/drawing/2014/main" id="{4963CBCB-9F8E-416B-B8BF-F66814D825F5}"/>
              </a:ext>
            </a:extLst>
          </p:cNvPr>
          <p:cNvSpPr txBox="1"/>
          <p:nvPr/>
        </p:nvSpPr>
        <p:spPr>
          <a:xfrm>
            <a:off x="6160933" y="809070"/>
            <a:ext cx="272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order</a:t>
            </a:r>
            <a:r>
              <a:rPr lang="de-DE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m</a:t>
            </a:r>
            <a:endParaRPr lang="en-GB" sz="14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4" name="Textfeld 71">
            <a:extLst>
              <a:ext uri="{FF2B5EF4-FFF2-40B4-BE49-F238E27FC236}">
                <a16:creationId xmlns:a16="http://schemas.microsoft.com/office/drawing/2014/main" id="{C8AC14FA-0C1E-499D-B72F-9D36CFD13785}"/>
              </a:ext>
            </a:extLst>
          </p:cNvPr>
          <p:cNvSpPr txBox="1"/>
          <p:nvPr/>
        </p:nvSpPr>
        <p:spPr>
          <a:xfrm>
            <a:off x="3267998" y="811480"/>
            <a:ext cx="272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order</a:t>
            </a:r>
            <a:r>
              <a:rPr lang="de-DE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m</a:t>
            </a:r>
            <a:endParaRPr lang="en-GB" sz="14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5" name="Textfeld 73">
            <a:extLst>
              <a:ext uri="{FF2B5EF4-FFF2-40B4-BE49-F238E27FC236}">
                <a16:creationId xmlns:a16="http://schemas.microsoft.com/office/drawing/2014/main" id="{C01D7FB3-1989-4C7D-80C6-4FFA536E814B}"/>
              </a:ext>
            </a:extLst>
          </p:cNvPr>
          <p:cNvSpPr txBox="1"/>
          <p:nvPr/>
        </p:nvSpPr>
        <p:spPr>
          <a:xfrm rot="16200000">
            <a:off x="1438694" y="1927662"/>
            <a:ext cx="246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degree</a:t>
            </a:r>
            <a:r>
              <a:rPr lang="de-DE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n</a:t>
            </a:r>
            <a:endParaRPr lang="en-GB" sz="14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3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26573D0-4E55-7301-50F6-7E34AE14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988" y="1745246"/>
            <a:ext cx="7931783" cy="430368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A15E132-1F04-AFA9-50A9-6BF720AE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76"/>
            <a:ext cx="9144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>
              <a:defRPr/>
            </a:pPr>
            <a:r>
              <a:rPr lang="en-US" altLang="de-DE" sz="2100" kern="0" dirty="0">
                <a:solidFill>
                  <a:srgbClr val="0F6FC6"/>
                </a:solidFill>
                <a:cs typeface="Arial" pitchFamily="34" charset="0"/>
              </a:rPr>
              <a:t>International Spring School </a:t>
            </a:r>
            <a:r>
              <a:rPr lang="en-US" altLang="de-DE" sz="2100" kern="0" dirty="0" err="1">
                <a:solidFill>
                  <a:srgbClr val="0F6FC6"/>
                </a:solidFill>
                <a:cs typeface="Arial" pitchFamily="34" charset="0"/>
              </a:rPr>
              <a:t>Practicals</a:t>
            </a:r>
            <a:r>
              <a:rPr lang="en-US" altLang="de-DE" sz="2100" kern="0" dirty="0">
                <a:solidFill>
                  <a:srgbClr val="0F6FC6"/>
                </a:solidFill>
                <a:cs typeface="Arial" pitchFamily="34" charset="0"/>
              </a:rPr>
              <a:t> </a:t>
            </a:r>
            <a:endParaRPr lang="de-DE" sz="2100" kern="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F751D-ACC3-2158-9908-A122AB0F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14" y="1409700"/>
            <a:ext cx="6480629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noProof="0" dirty="0"/>
              <a:t>Four Practical Exercises on GRACE-FO Data Analysis: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/>
              <a:t>Spherical Harmonic Analysis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600" noProof="0" dirty="0"/>
              <a:t>Filtering/De-Striping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/>
              <a:t>Global Analysis of EWH Grid Data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600" noProof="0" dirty="0"/>
              <a:t>Regional Analysis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796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9FD3AAE-F2DE-4097-95E4-FF1E91E6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953" y="2124935"/>
            <a:ext cx="7495549" cy="3777441"/>
          </a:xfrm>
          <a:prstGeom prst="rect">
            <a:avLst/>
          </a:prstGeom>
        </p:spPr>
      </p:pic>
      <p:sp>
        <p:nvSpPr>
          <p:cNvPr id="61" name="Rechteck 4">
            <a:extLst>
              <a:ext uri="{FF2B5EF4-FFF2-40B4-BE49-F238E27FC236}">
                <a16:creationId xmlns:a16="http://schemas.microsoft.com/office/drawing/2014/main" id="{4F07D729-DA8F-479D-B25A-DD041E518484}"/>
              </a:ext>
            </a:extLst>
          </p:cNvPr>
          <p:cNvSpPr/>
          <p:nvPr/>
        </p:nvSpPr>
        <p:spPr bwMode="auto">
          <a:xfrm>
            <a:off x="2009455" y="5728027"/>
            <a:ext cx="252000" cy="19628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9" name="Textfeld 29">
            <a:extLst>
              <a:ext uri="{FF2B5EF4-FFF2-40B4-BE49-F238E27FC236}">
                <a16:creationId xmlns:a16="http://schemas.microsoft.com/office/drawing/2014/main" id="{726C676F-8669-4AE2-A0DB-A4F03D7A2F75}"/>
              </a:ext>
            </a:extLst>
          </p:cNvPr>
          <p:cNvSpPr txBox="1"/>
          <p:nvPr/>
        </p:nvSpPr>
        <p:spPr>
          <a:xfrm>
            <a:off x="341993" y="5210858"/>
            <a:ext cx="1587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+mn-lt"/>
              </a:rPr>
              <a:t>Static SH coefficients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Global Gravity potential Models (GGMs)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3"/>
                <a:ext cx="11139054" cy="120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GGMs consist of a set of spherical harmonic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nm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nm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 referring to certain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GM</m:t>
                    </m:r>
                  </m:oMath>
                </a14:m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l-GR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„ICGEM format“: </a:t>
                </a:r>
                <a:r>
                  <a:rPr lang="en-US" sz="1800" dirty="0">
                    <a:latin typeface="+mj-lt"/>
                    <a:cs typeface="Calibri" panose="020F0502020204030204" pitchFamily="34" charset="0"/>
                    <a:hlinkClick r:id="rId4"/>
                  </a:rPr>
                  <a:t>https://icgem.gfz-potsdam.de/docs/ICGEM-Format-2023.pdf</a:t>
                </a:r>
                <a:endParaRPr lang="el-GR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3"/>
                <a:ext cx="11139054" cy="1200906"/>
              </a:xfrm>
              <a:prstGeom prst="rect">
                <a:avLst/>
              </a:prstGeom>
              <a:blipFill rotWithShape="1">
                <a:blip r:embed="rId5"/>
                <a:stretch>
                  <a:fillRect l="-328" t="-2538" r="-76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16">
            <a:extLst>
              <a:ext uri="{FF2B5EF4-FFF2-40B4-BE49-F238E27FC236}">
                <a16:creationId xmlns:a16="http://schemas.microsoft.com/office/drawing/2014/main" id="{FC5ED41E-71AC-4C55-8AEE-4D215E81589B}"/>
              </a:ext>
            </a:extLst>
          </p:cNvPr>
          <p:cNvSpPr txBox="1"/>
          <p:nvPr/>
        </p:nvSpPr>
        <p:spPr>
          <a:xfrm>
            <a:off x="2164434" y="5954635"/>
            <a:ext cx="90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+mn-lt"/>
              </a:rPr>
              <a:t>degree (L) order (M)</a:t>
            </a:r>
          </a:p>
        </p:txBody>
      </p:sp>
      <p:sp>
        <p:nvSpPr>
          <p:cNvPr id="33" name="Geschweifte Klammer rechts 23">
            <a:extLst>
              <a:ext uri="{FF2B5EF4-FFF2-40B4-BE49-F238E27FC236}">
                <a16:creationId xmlns:a16="http://schemas.microsoft.com/office/drawing/2014/main" id="{C3866FE0-AB1C-4430-91CF-BD3141E62475}"/>
              </a:ext>
            </a:extLst>
          </p:cNvPr>
          <p:cNvSpPr/>
          <p:nvPr/>
        </p:nvSpPr>
        <p:spPr bwMode="auto">
          <a:xfrm rot="5400000">
            <a:off x="3812579" y="4926324"/>
            <a:ext cx="113291" cy="2034000"/>
          </a:xfrm>
          <a:prstGeom prst="rightBrace">
            <a:avLst>
              <a:gd name="adj1" fmla="val 94987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4" name="Geschweifte Klammer rechts 27">
            <a:extLst>
              <a:ext uri="{FF2B5EF4-FFF2-40B4-BE49-F238E27FC236}">
                <a16:creationId xmlns:a16="http://schemas.microsoft.com/office/drawing/2014/main" id="{D08F4393-B61E-4507-8702-5A63DDE3A6F7}"/>
              </a:ext>
            </a:extLst>
          </p:cNvPr>
          <p:cNvSpPr/>
          <p:nvPr/>
        </p:nvSpPr>
        <p:spPr bwMode="auto">
          <a:xfrm rot="5400000">
            <a:off x="5912250" y="4934564"/>
            <a:ext cx="113291" cy="2034000"/>
          </a:xfrm>
          <a:prstGeom prst="rightBrace">
            <a:avLst>
              <a:gd name="adj1" fmla="val 94987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5" name="Textfeld 29">
            <a:extLst>
              <a:ext uri="{FF2B5EF4-FFF2-40B4-BE49-F238E27FC236}">
                <a16:creationId xmlns:a16="http://schemas.microsoft.com/office/drawing/2014/main" id="{B0F8AF39-7259-4F6A-974A-259974BE0A89}"/>
              </a:ext>
            </a:extLst>
          </p:cNvPr>
          <p:cNvSpPr txBox="1"/>
          <p:nvPr/>
        </p:nvSpPr>
        <p:spPr>
          <a:xfrm>
            <a:off x="3225799" y="5994349"/>
            <a:ext cx="147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+mn-lt"/>
              </a:rPr>
              <a:t>Spherical harmonic (SH) coefficients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6F44D65-3F65-44FD-AA3E-18C675F75588}"/>
              </a:ext>
            </a:extLst>
          </p:cNvPr>
          <p:cNvSpPr txBox="1"/>
          <p:nvPr/>
        </p:nvSpPr>
        <p:spPr>
          <a:xfrm>
            <a:off x="5121005" y="6007179"/>
            <a:ext cx="159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+mn-lt"/>
              </a:rPr>
              <a:t>standard deviation of </a:t>
            </a:r>
            <a:br>
              <a:rPr lang="en-US" sz="1000" dirty="0">
                <a:solidFill>
                  <a:srgbClr val="FF0000"/>
                </a:solidFill>
                <a:latin typeface="+mn-lt"/>
              </a:rPr>
            </a:br>
            <a:r>
              <a:rPr lang="en-US" sz="1000" dirty="0">
                <a:solidFill>
                  <a:srgbClr val="FF0000"/>
                </a:solidFill>
                <a:latin typeface="+mn-lt"/>
              </a:rPr>
              <a:t>SH coefficients</a:t>
            </a:r>
          </a:p>
        </p:txBody>
      </p:sp>
      <p:sp>
        <p:nvSpPr>
          <p:cNvPr id="39" name="Rechteck 4">
            <a:extLst>
              <a:ext uri="{FF2B5EF4-FFF2-40B4-BE49-F238E27FC236}">
                <a16:creationId xmlns:a16="http://schemas.microsoft.com/office/drawing/2014/main" id="{36208FF1-DC66-4215-84B9-98E23EA25988}"/>
              </a:ext>
            </a:extLst>
          </p:cNvPr>
          <p:cNvSpPr/>
          <p:nvPr/>
        </p:nvSpPr>
        <p:spPr bwMode="auto">
          <a:xfrm>
            <a:off x="7016237" y="5690078"/>
            <a:ext cx="205973" cy="22938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40" name="Textfeld 18">
            <a:extLst>
              <a:ext uri="{FF2B5EF4-FFF2-40B4-BE49-F238E27FC236}">
                <a16:creationId xmlns:a16="http://schemas.microsoft.com/office/drawing/2014/main" id="{A296D854-111C-4029-939F-653B4A8C14F8}"/>
              </a:ext>
            </a:extLst>
          </p:cNvPr>
          <p:cNvSpPr txBox="1"/>
          <p:nvPr/>
        </p:nvSpPr>
        <p:spPr>
          <a:xfrm>
            <a:off x="7216967" y="5681661"/>
            <a:ext cx="927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+mn-lt"/>
              </a:rPr>
              <a:t>period [y]</a:t>
            </a:r>
          </a:p>
        </p:txBody>
      </p:sp>
      <p:sp>
        <p:nvSpPr>
          <p:cNvPr id="41" name="Rechteck 4">
            <a:extLst>
              <a:ext uri="{FF2B5EF4-FFF2-40B4-BE49-F238E27FC236}">
                <a16:creationId xmlns:a16="http://schemas.microsoft.com/office/drawing/2014/main" id="{DFE891BD-F825-400F-AF42-F593996A57AA}"/>
              </a:ext>
            </a:extLst>
          </p:cNvPr>
          <p:cNvSpPr/>
          <p:nvPr/>
        </p:nvSpPr>
        <p:spPr bwMode="auto">
          <a:xfrm>
            <a:off x="7016237" y="5457763"/>
            <a:ext cx="477194" cy="15747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42" name="Textfeld 18">
            <a:extLst>
              <a:ext uri="{FF2B5EF4-FFF2-40B4-BE49-F238E27FC236}">
                <a16:creationId xmlns:a16="http://schemas.microsoft.com/office/drawing/2014/main" id="{7C296E78-2207-4847-8F85-C907FA106651}"/>
              </a:ext>
            </a:extLst>
          </p:cNvPr>
          <p:cNvSpPr txBox="1"/>
          <p:nvPr/>
        </p:nvSpPr>
        <p:spPr>
          <a:xfrm>
            <a:off x="7493430" y="5407131"/>
            <a:ext cx="2417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+mn-lt"/>
              </a:rPr>
              <a:t>t0 [</a:t>
            </a:r>
            <a:r>
              <a:rPr lang="en-US" sz="1000" dirty="0" err="1">
                <a:solidFill>
                  <a:srgbClr val="FF0000"/>
                </a:solidFill>
                <a:latin typeface="+mn-lt"/>
              </a:rPr>
              <a:t>yyyymmdd</a:t>
            </a:r>
            <a:r>
              <a:rPr lang="en-US" sz="1000" dirty="0">
                <a:solidFill>
                  <a:srgbClr val="FF0000"/>
                </a:solidFill>
                <a:latin typeface="+mn-lt"/>
              </a:rPr>
              <a:t>] : Reference epoch</a:t>
            </a:r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7B247BD6-F27A-4345-BF50-0B73D7E5EF34}"/>
              </a:ext>
            </a:extLst>
          </p:cNvPr>
          <p:cNvSpPr/>
          <p:nvPr/>
        </p:nvSpPr>
        <p:spPr bwMode="auto">
          <a:xfrm>
            <a:off x="2231756" y="2121924"/>
            <a:ext cx="3634352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44" name="Rechteck 4">
            <a:extLst>
              <a:ext uri="{FF2B5EF4-FFF2-40B4-BE49-F238E27FC236}">
                <a16:creationId xmlns:a16="http://schemas.microsoft.com/office/drawing/2014/main" id="{0A0DE197-9874-4DF2-A17C-E30BFFB35095}"/>
              </a:ext>
            </a:extLst>
          </p:cNvPr>
          <p:cNvSpPr/>
          <p:nvPr/>
        </p:nvSpPr>
        <p:spPr bwMode="auto">
          <a:xfrm>
            <a:off x="2017204" y="2329591"/>
            <a:ext cx="2700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45" name="Rechteck 4">
            <a:extLst>
              <a:ext uri="{FF2B5EF4-FFF2-40B4-BE49-F238E27FC236}">
                <a16:creationId xmlns:a16="http://schemas.microsoft.com/office/drawing/2014/main" id="{31893A1F-FBA6-41D7-ABD8-EC6F30AEF2BB}"/>
              </a:ext>
            </a:extLst>
          </p:cNvPr>
          <p:cNvSpPr/>
          <p:nvPr/>
        </p:nvSpPr>
        <p:spPr bwMode="auto">
          <a:xfrm>
            <a:off x="2017204" y="2441677"/>
            <a:ext cx="2700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46" name="Rechteck 4">
            <a:extLst>
              <a:ext uri="{FF2B5EF4-FFF2-40B4-BE49-F238E27FC236}">
                <a16:creationId xmlns:a16="http://schemas.microsoft.com/office/drawing/2014/main" id="{FA45047F-38E7-4F61-A03C-508BFEC05C75}"/>
              </a:ext>
            </a:extLst>
          </p:cNvPr>
          <p:cNvSpPr/>
          <p:nvPr/>
        </p:nvSpPr>
        <p:spPr bwMode="auto">
          <a:xfrm>
            <a:off x="2702660" y="2747569"/>
            <a:ext cx="2520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2" name="Rechteck 4">
            <a:extLst>
              <a:ext uri="{FF2B5EF4-FFF2-40B4-BE49-F238E27FC236}">
                <a16:creationId xmlns:a16="http://schemas.microsoft.com/office/drawing/2014/main" id="{EFB80A76-92F6-4CAF-AA66-D89EE473C3B0}"/>
              </a:ext>
            </a:extLst>
          </p:cNvPr>
          <p:cNvSpPr/>
          <p:nvPr/>
        </p:nvSpPr>
        <p:spPr bwMode="auto">
          <a:xfrm>
            <a:off x="2017203" y="5196859"/>
            <a:ext cx="252000" cy="2808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3" name="Rechteck 4">
            <a:extLst>
              <a:ext uri="{FF2B5EF4-FFF2-40B4-BE49-F238E27FC236}">
                <a16:creationId xmlns:a16="http://schemas.microsoft.com/office/drawing/2014/main" id="{9864E85E-D457-4514-88AE-72AFBC442C61}"/>
              </a:ext>
            </a:extLst>
          </p:cNvPr>
          <p:cNvSpPr/>
          <p:nvPr/>
        </p:nvSpPr>
        <p:spPr bwMode="auto">
          <a:xfrm>
            <a:off x="1978456" y="3775362"/>
            <a:ext cx="6481352" cy="139742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4" name="Rechteck 4">
            <a:extLst>
              <a:ext uri="{FF2B5EF4-FFF2-40B4-BE49-F238E27FC236}">
                <a16:creationId xmlns:a16="http://schemas.microsoft.com/office/drawing/2014/main" id="{256F8064-47CC-4EE9-BC96-AD661DCE90E1}"/>
              </a:ext>
            </a:extLst>
          </p:cNvPr>
          <p:cNvSpPr/>
          <p:nvPr/>
        </p:nvSpPr>
        <p:spPr bwMode="auto">
          <a:xfrm>
            <a:off x="2379865" y="5196860"/>
            <a:ext cx="433226" cy="78658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6" name="Rechteck 4">
            <a:extLst>
              <a:ext uri="{FF2B5EF4-FFF2-40B4-BE49-F238E27FC236}">
                <a16:creationId xmlns:a16="http://schemas.microsoft.com/office/drawing/2014/main" id="{DA123C6D-E043-4A9C-AACD-0AE37FEA59F9}"/>
              </a:ext>
            </a:extLst>
          </p:cNvPr>
          <p:cNvSpPr/>
          <p:nvPr/>
        </p:nvSpPr>
        <p:spPr bwMode="auto">
          <a:xfrm>
            <a:off x="2009454" y="5611990"/>
            <a:ext cx="252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7" name="Rechteck 4">
            <a:extLst>
              <a:ext uri="{FF2B5EF4-FFF2-40B4-BE49-F238E27FC236}">
                <a16:creationId xmlns:a16="http://schemas.microsoft.com/office/drawing/2014/main" id="{80E265EE-F80C-4541-9AEF-14553DA81F02}"/>
              </a:ext>
            </a:extLst>
          </p:cNvPr>
          <p:cNvSpPr/>
          <p:nvPr/>
        </p:nvSpPr>
        <p:spPr bwMode="auto">
          <a:xfrm>
            <a:off x="2016947" y="5499632"/>
            <a:ext cx="252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8" name="Textfeld 29">
            <a:extLst>
              <a:ext uri="{FF2B5EF4-FFF2-40B4-BE49-F238E27FC236}">
                <a16:creationId xmlns:a16="http://schemas.microsoft.com/office/drawing/2014/main" id="{F6BB5577-BE26-4FF2-A5BE-0C4EE9754DAB}"/>
              </a:ext>
            </a:extLst>
          </p:cNvPr>
          <p:cNvSpPr txBox="1"/>
          <p:nvPr/>
        </p:nvSpPr>
        <p:spPr>
          <a:xfrm>
            <a:off x="666582" y="4306391"/>
            <a:ext cx="1162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+mn-lt"/>
              </a:rPr>
              <a:t>Header section</a:t>
            </a:r>
          </a:p>
        </p:txBody>
      </p:sp>
      <p:sp>
        <p:nvSpPr>
          <p:cNvPr id="70" name="Geschweifte Klammer rechts 23">
            <a:extLst>
              <a:ext uri="{FF2B5EF4-FFF2-40B4-BE49-F238E27FC236}">
                <a16:creationId xmlns:a16="http://schemas.microsoft.com/office/drawing/2014/main" id="{C3196454-62F5-4EF6-A30C-A1F1705C8418}"/>
              </a:ext>
            </a:extLst>
          </p:cNvPr>
          <p:cNvSpPr/>
          <p:nvPr/>
        </p:nvSpPr>
        <p:spPr bwMode="auto">
          <a:xfrm rot="10800000">
            <a:off x="1872914" y="5495153"/>
            <a:ext cx="113291" cy="432000"/>
          </a:xfrm>
          <a:prstGeom prst="rightBrace">
            <a:avLst>
              <a:gd name="adj1" fmla="val 94987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71" name="Textfeld 29">
            <a:extLst>
              <a:ext uri="{FF2B5EF4-FFF2-40B4-BE49-F238E27FC236}">
                <a16:creationId xmlns:a16="http://schemas.microsoft.com/office/drawing/2014/main" id="{2FE4F21B-E6AB-4EE0-9B6E-9DB39C973916}"/>
              </a:ext>
            </a:extLst>
          </p:cNvPr>
          <p:cNvSpPr txBox="1"/>
          <p:nvPr/>
        </p:nvSpPr>
        <p:spPr>
          <a:xfrm>
            <a:off x="648809" y="5544632"/>
            <a:ext cx="119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+mn-lt"/>
              </a:rPr>
              <a:t>Time variable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+mn-lt"/>
              </a:rPr>
              <a:t>SH coefficients</a:t>
            </a:r>
          </a:p>
        </p:txBody>
      </p:sp>
      <p:sp>
        <p:nvSpPr>
          <p:cNvPr id="73" name="Rechteck 4">
            <a:extLst>
              <a:ext uri="{FF2B5EF4-FFF2-40B4-BE49-F238E27FC236}">
                <a16:creationId xmlns:a16="http://schemas.microsoft.com/office/drawing/2014/main" id="{B27B906F-4BAD-4AFE-BFEA-CD8AC1A5E0BB}"/>
              </a:ext>
            </a:extLst>
          </p:cNvPr>
          <p:cNvSpPr/>
          <p:nvPr/>
        </p:nvSpPr>
        <p:spPr bwMode="auto">
          <a:xfrm>
            <a:off x="2269203" y="2975140"/>
            <a:ext cx="2016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74" name="Rechteck 4">
            <a:extLst>
              <a:ext uri="{FF2B5EF4-FFF2-40B4-BE49-F238E27FC236}">
                <a16:creationId xmlns:a16="http://schemas.microsoft.com/office/drawing/2014/main" id="{6DE27B37-4AAE-43C9-BA5C-CE94CB6A914A}"/>
              </a:ext>
            </a:extLst>
          </p:cNvPr>
          <p:cNvSpPr/>
          <p:nvPr/>
        </p:nvSpPr>
        <p:spPr bwMode="auto">
          <a:xfrm>
            <a:off x="4529452" y="2977198"/>
            <a:ext cx="1764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cxnSp>
        <p:nvCxnSpPr>
          <p:cNvPr id="75" name="Gerade Verbindung mit Pfeil 11">
            <a:extLst>
              <a:ext uri="{FF2B5EF4-FFF2-40B4-BE49-F238E27FC236}">
                <a16:creationId xmlns:a16="http://schemas.microsoft.com/office/drawing/2014/main" id="{96A79D28-64E7-485E-B897-DACA835E42F5}"/>
              </a:ext>
            </a:extLst>
          </p:cNvPr>
          <p:cNvCxnSpPr/>
          <p:nvPr/>
        </p:nvCxnSpPr>
        <p:spPr bwMode="auto">
          <a:xfrm>
            <a:off x="8517946" y="4068732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mit Pfeil 11">
            <a:extLst>
              <a:ext uri="{FF2B5EF4-FFF2-40B4-BE49-F238E27FC236}">
                <a16:creationId xmlns:a16="http://schemas.microsoft.com/office/drawing/2014/main" id="{1B8178E0-B3DD-4247-9643-008B9961BFDC}"/>
              </a:ext>
            </a:extLst>
          </p:cNvPr>
          <p:cNvCxnSpPr/>
          <p:nvPr/>
        </p:nvCxnSpPr>
        <p:spPr bwMode="auto">
          <a:xfrm>
            <a:off x="8517946" y="4174637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mit Pfeil 11">
            <a:extLst>
              <a:ext uri="{FF2B5EF4-FFF2-40B4-BE49-F238E27FC236}">
                <a16:creationId xmlns:a16="http://schemas.microsoft.com/office/drawing/2014/main" id="{88C3E52B-23F5-4DB9-8F7C-B7FF2D9703C0}"/>
              </a:ext>
            </a:extLst>
          </p:cNvPr>
          <p:cNvCxnSpPr/>
          <p:nvPr/>
        </p:nvCxnSpPr>
        <p:spPr bwMode="auto">
          <a:xfrm>
            <a:off x="8517946" y="4275375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mit Pfeil 11">
            <a:extLst>
              <a:ext uri="{FF2B5EF4-FFF2-40B4-BE49-F238E27FC236}">
                <a16:creationId xmlns:a16="http://schemas.microsoft.com/office/drawing/2014/main" id="{1EB99547-1003-4509-B015-354F168E9133}"/>
              </a:ext>
            </a:extLst>
          </p:cNvPr>
          <p:cNvCxnSpPr/>
          <p:nvPr/>
        </p:nvCxnSpPr>
        <p:spPr bwMode="auto">
          <a:xfrm>
            <a:off x="8517946" y="4368366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mit Pfeil 11">
            <a:extLst>
              <a:ext uri="{FF2B5EF4-FFF2-40B4-BE49-F238E27FC236}">
                <a16:creationId xmlns:a16="http://schemas.microsoft.com/office/drawing/2014/main" id="{A1256F37-6FAA-4717-BBA2-AAF492EF6FAC}"/>
              </a:ext>
            </a:extLst>
          </p:cNvPr>
          <p:cNvCxnSpPr/>
          <p:nvPr/>
        </p:nvCxnSpPr>
        <p:spPr bwMode="auto">
          <a:xfrm>
            <a:off x="8517946" y="4466522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mit Pfeil 11">
            <a:extLst>
              <a:ext uri="{FF2B5EF4-FFF2-40B4-BE49-F238E27FC236}">
                <a16:creationId xmlns:a16="http://schemas.microsoft.com/office/drawing/2014/main" id="{5EB9C9DF-58AE-4842-9C0D-8B6EB361D3DB}"/>
              </a:ext>
            </a:extLst>
          </p:cNvPr>
          <p:cNvCxnSpPr/>
          <p:nvPr/>
        </p:nvCxnSpPr>
        <p:spPr bwMode="auto">
          <a:xfrm>
            <a:off x="8525695" y="4812650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Geschweifte Klammer rechts 23">
            <a:extLst>
              <a:ext uri="{FF2B5EF4-FFF2-40B4-BE49-F238E27FC236}">
                <a16:creationId xmlns:a16="http://schemas.microsoft.com/office/drawing/2014/main" id="{467DD8AE-5F5F-4F1B-8532-ACACE014CD0A}"/>
              </a:ext>
            </a:extLst>
          </p:cNvPr>
          <p:cNvSpPr/>
          <p:nvPr/>
        </p:nvSpPr>
        <p:spPr bwMode="auto">
          <a:xfrm>
            <a:off x="8914751" y="3984785"/>
            <a:ext cx="336579" cy="1170950"/>
          </a:xfrm>
          <a:prstGeom prst="rightBrace">
            <a:avLst>
              <a:gd name="adj1" fmla="val 94987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2" name="Textfeld 29">
            <a:extLst>
              <a:ext uri="{FF2B5EF4-FFF2-40B4-BE49-F238E27FC236}">
                <a16:creationId xmlns:a16="http://schemas.microsoft.com/office/drawing/2014/main" id="{3487B728-450C-4659-93DA-77BE39AFB017}"/>
              </a:ext>
            </a:extLst>
          </p:cNvPr>
          <p:cNvSpPr txBox="1"/>
          <p:nvPr/>
        </p:nvSpPr>
        <p:spPr>
          <a:xfrm>
            <a:off x="9251330" y="4447149"/>
            <a:ext cx="1520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+mn-lt"/>
              </a:rPr>
              <a:t>Mandatory keywords</a:t>
            </a:r>
          </a:p>
        </p:txBody>
      </p:sp>
      <p:cxnSp>
        <p:nvCxnSpPr>
          <p:cNvPr id="83" name="Gerade Verbindung mit Pfeil 11">
            <a:extLst>
              <a:ext uri="{FF2B5EF4-FFF2-40B4-BE49-F238E27FC236}">
                <a16:creationId xmlns:a16="http://schemas.microsoft.com/office/drawing/2014/main" id="{DAD64D3F-2A52-4D3F-8BD3-EC632BD727EA}"/>
              </a:ext>
            </a:extLst>
          </p:cNvPr>
          <p:cNvCxnSpPr/>
          <p:nvPr/>
        </p:nvCxnSpPr>
        <p:spPr bwMode="auto">
          <a:xfrm>
            <a:off x="8517946" y="5111778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hteck 4">
            <a:extLst>
              <a:ext uri="{FF2B5EF4-FFF2-40B4-BE49-F238E27FC236}">
                <a16:creationId xmlns:a16="http://schemas.microsoft.com/office/drawing/2014/main" id="{4EF94B8E-73E7-4831-BA1E-644E107CD0B5}"/>
              </a:ext>
            </a:extLst>
          </p:cNvPr>
          <p:cNvSpPr/>
          <p:nvPr/>
        </p:nvSpPr>
        <p:spPr bwMode="auto">
          <a:xfrm>
            <a:off x="1976824" y="5082145"/>
            <a:ext cx="720000" cy="72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85" name="Rechteck 4">
            <a:extLst>
              <a:ext uri="{FF2B5EF4-FFF2-40B4-BE49-F238E27FC236}">
                <a16:creationId xmlns:a16="http://schemas.microsoft.com/office/drawing/2014/main" id="{9BF589CB-4670-4B32-BC11-B0FD4B41D8E4}"/>
              </a:ext>
            </a:extLst>
          </p:cNvPr>
          <p:cNvSpPr/>
          <p:nvPr/>
        </p:nvSpPr>
        <p:spPr bwMode="auto">
          <a:xfrm>
            <a:off x="2016947" y="4028520"/>
            <a:ext cx="2196000" cy="72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86" name="Rechteck 4">
            <a:extLst>
              <a:ext uri="{FF2B5EF4-FFF2-40B4-BE49-F238E27FC236}">
                <a16:creationId xmlns:a16="http://schemas.microsoft.com/office/drawing/2014/main" id="{E94B06CF-4D20-4765-9020-FDA1893D6194}"/>
              </a:ext>
            </a:extLst>
          </p:cNvPr>
          <p:cNvSpPr/>
          <p:nvPr/>
        </p:nvSpPr>
        <p:spPr bwMode="auto">
          <a:xfrm>
            <a:off x="2015648" y="4142517"/>
            <a:ext cx="2196000" cy="72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87" name="Rechteck 4">
            <a:extLst>
              <a:ext uri="{FF2B5EF4-FFF2-40B4-BE49-F238E27FC236}">
                <a16:creationId xmlns:a16="http://schemas.microsoft.com/office/drawing/2014/main" id="{89B0D8AF-63EF-4F2E-B1E5-5455D807AE6A}"/>
              </a:ext>
            </a:extLst>
          </p:cNvPr>
          <p:cNvSpPr/>
          <p:nvPr/>
        </p:nvSpPr>
        <p:spPr bwMode="auto">
          <a:xfrm>
            <a:off x="2015648" y="4242106"/>
            <a:ext cx="2196000" cy="72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88" name="Rechteck 4">
            <a:extLst>
              <a:ext uri="{FF2B5EF4-FFF2-40B4-BE49-F238E27FC236}">
                <a16:creationId xmlns:a16="http://schemas.microsoft.com/office/drawing/2014/main" id="{F21FB498-763C-41C4-BC1B-F3D690A7D250}"/>
              </a:ext>
            </a:extLst>
          </p:cNvPr>
          <p:cNvSpPr/>
          <p:nvPr/>
        </p:nvSpPr>
        <p:spPr bwMode="auto">
          <a:xfrm>
            <a:off x="2016947" y="4341695"/>
            <a:ext cx="2196000" cy="72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89" name="Rechteck 4">
            <a:extLst>
              <a:ext uri="{FF2B5EF4-FFF2-40B4-BE49-F238E27FC236}">
                <a16:creationId xmlns:a16="http://schemas.microsoft.com/office/drawing/2014/main" id="{E8B1C98B-463D-4D3E-BB11-400EB561582B}"/>
              </a:ext>
            </a:extLst>
          </p:cNvPr>
          <p:cNvSpPr/>
          <p:nvPr/>
        </p:nvSpPr>
        <p:spPr bwMode="auto">
          <a:xfrm>
            <a:off x="2016947" y="4457985"/>
            <a:ext cx="2196000" cy="72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0" name="Rechteck 4">
            <a:extLst>
              <a:ext uri="{FF2B5EF4-FFF2-40B4-BE49-F238E27FC236}">
                <a16:creationId xmlns:a16="http://schemas.microsoft.com/office/drawing/2014/main" id="{E28F3B88-437A-4C57-84DF-235403938F59}"/>
              </a:ext>
            </a:extLst>
          </p:cNvPr>
          <p:cNvSpPr/>
          <p:nvPr/>
        </p:nvSpPr>
        <p:spPr bwMode="auto">
          <a:xfrm>
            <a:off x="2008155" y="4770183"/>
            <a:ext cx="2196000" cy="72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1" name="Rechteck 4">
            <a:extLst>
              <a:ext uri="{FF2B5EF4-FFF2-40B4-BE49-F238E27FC236}">
                <a16:creationId xmlns:a16="http://schemas.microsoft.com/office/drawing/2014/main" id="{96F38359-F71F-4A68-A048-317A065FCEE3}"/>
              </a:ext>
            </a:extLst>
          </p:cNvPr>
          <p:cNvSpPr/>
          <p:nvPr/>
        </p:nvSpPr>
        <p:spPr bwMode="auto">
          <a:xfrm>
            <a:off x="2368176" y="2855519"/>
            <a:ext cx="252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2" name="Rechteck 4">
            <a:extLst>
              <a:ext uri="{FF2B5EF4-FFF2-40B4-BE49-F238E27FC236}">
                <a16:creationId xmlns:a16="http://schemas.microsoft.com/office/drawing/2014/main" id="{C18E45F4-FEE8-4F41-BCC8-7FE764C48BD2}"/>
              </a:ext>
            </a:extLst>
          </p:cNvPr>
          <p:cNvSpPr/>
          <p:nvPr/>
        </p:nvSpPr>
        <p:spPr bwMode="auto">
          <a:xfrm>
            <a:off x="2745957" y="2855899"/>
            <a:ext cx="252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3" name="Rechteck 4">
            <a:extLst>
              <a:ext uri="{FF2B5EF4-FFF2-40B4-BE49-F238E27FC236}">
                <a16:creationId xmlns:a16="http://schemas.microsoft.com/office/drawing/2014/main" id="{632A2480-54DC-4E70-AC2F-0A9865FD9476}"/>
              </a:ext>
            </a:extLst>
          </p:cNvPr>
          <p:cNvSpPr/>
          <p:nvPr/>
        </p:nvSpPr>
        <p:spPr bwMode="auto">
          <a:xfrm>
            <a:off x="3689613" y="2857109"/>
            <a:ext cx="252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4" name="Rechteck 4">
            <a:extLst>
              <a:ext uri="{FF2B5EF4-FFF2-40B4-BE49-F238E27FC236}">
                <a16:creationId xmlns:a16="http://schemas.microsoft.com/office/drawing/2014/main" id="{BCA94E3B-F8D6-4DFB-8348-DBC7D326B1E2}"/>
              </a:ext>
            </a:extLst>
          </p:cNvPr>
          <p:cNvSpPr/>
          <p:nvPr/>
        </p:nvSpPr>
        <p:spPr bwMode="auto">
          <a:xfrm>
            <a:off x="5219200" y="2865901"/>
            <a:ext cx="252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5" name="Rechteck 4">
            <a:extLst>
              <a:ext uri="{FF2B5EF4-FFF2-40B4-BE49-F238E27FC236}">
                <a16:creationId xmlns:a16="http://schemas.microsoft.com/office/drawing/2014/main" id="{AD1ADED8-BB93-4A41-A55D-F05F94BB7330}"/>
              </a:ext>
            </a:extLst>
          </p:cNvPr>
          <p:cNvSpPr/>
          <p:nvPr/>
        </p:nvSpPr>
        <p:spPr bwMode="auto">
          <a:xfrm>
            <a:off x="3277013" y="2859260"/>
            <a:ext cx="144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6" name="Rechteck 4">
            <a:extLst>
              <a:ext uri="{FF2B5EF4-FFF2-40B4-BE49-F238E27FC236}">
                <a16:creationId xmlns:a16="http://schemas.microsoft.com/office/drawing/2014/main" id="{16E211B8-0A80-49CC-AB45-00D0AD3104E3}"/>
              </a:ext>
            </a:extLst>
          </p:cNvPr>
          <p:cNvSpPr/>
          <p:nvPr/>
        </p:nvSpPr>
        <p:spPr bwMode="auto">
          <a:xfrm>
            <a:off x="3455789" y="2853402"/>
            <a:ext cx="144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7" name="Rechteck 4">
            <a:extLst>
              <a:ext uri="{FF2B5EF4-FFF2-40B4-BE49-F238E27FC236}">
                <a16:creationId xmlns:a16="http://schemas.microsoft.com/office/drawing/2014/main" id="{4A111981-58CB-4525-9BA8-AE34F88DCCF6}"/>
              </a:ext>
            </a:extLst>
          </p:cNvPr>
          <p:cNvSpPr/>
          <p:nvPr/>
        </p:nvSpPr>
        <p:spPr bwMode="auto">
          <a:xfrm>
            <a:off x="6234944" y="2860796"/>
            <a:ext cx="144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8" name="Rechteck 4">
            <a:extLst>
              <a:ext uri="{FF2B5EF4-FFF2-40B4-BE49-F238E27FC236}">
                <a16:creationId xmlns:a16="http://schemas.microsoft.com/office/drawing/2014/main" id="{8347E607-78B2-45B8-A69D-BD872C9215C7}"/>
              </a:ext>
            </a:extLst>
          </p:cNvPr>
          <p:cNvSpPr/>
          <p:nvPr/>
        </p:nvSpPr>
        <p:spPr bwMode="auto">
          <a:xfrm>
            <a:off x="6413720" y="2855671"/>
            <a:ext cx="144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99" name="Geschweifte Klammer rechts 23">
            <a:extLst>
              <a:ext uri="{FF2B5EF4-FFF2-40B4-BE49-F238E27FC236}">
                <a16:creationId xmlns:a16="http://schemas.microsoft.com/office/drawing/2014/main" id="{60C1CF75-2A1F-4B03-B356-C1F96002A8B0}"/>
              </a:ext>
            </a:extLst>
          </p:cNvPr>
          <p:cNvSpPr/>
          <p:nvPr/>
        </p:nvSpPr>
        <p:spPr bwMode="auto">
          <a:xfrm rot="10800000">
            <a:off x="1863533" y="5225969"/>
            <a:ext cx="113291" cy="216000"/>
          </a:xfrm>
          <a:prstGeom prst="rightBrace">
            <a:avLst>
              <a:gd name="adj1" fmla="val 94987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0" name="Rechteck 4">
            <a:extLst>
              <a:ext uri="{FF2B5EF4-FFF2-40B4-BE49-F238E27FC236}">
                <a16:creationId xmlns:a16="http://schemas.microsoft.com/office/drawing/2014/main" id="{6E52CFE5-7B4C-4836-BA67-1818F749782A}"/>
              </a:ext>
            </a:extLst>
          </p:cNvPr>
          <p:cNvSpPr/>
          <p:nvPr/>
        </p:nvSpPr>
        <p:spPr bwMode="auto">
          <a:xfrm>
            <a:off x="3186324" y="4011885"/>
            <a:ext cx="936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101" name="Rechteck 4">
            <a:extLst>
              <a:ext uri="{FF2B5EF4-FFF2-40B4-BE49-F238E27FC236}">
                <a16:creationId xmlns:a16="http://schemas.microsoft.com/office/drawing/2014/main" id="{0003DBE7-2674-415A-AAA5-0E46575F59BD}"/>
              </a:ext>
            </a:extLst>
          </p:cNvPr>
          <p:cNvSpPr/>
          <p:nvPr/>
        </p:nvSpPr>
        <p:spPr bwMode="auto">
          <a:xfrm>
            <a:off x="1996524" y="4447350"/>
            <a:ext cx="1440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103" name="Rechteck 4">
            <a:extLst>
              <a:ext uri="{FF2B5EF4-FFF2-40B4-BE49-F238E27FC236}">
                <a16:creationId xmlns:a16="http://schemas.microsoft.com/office/drawing/2014/main" id="{A0638A4D-3537-4C79-A92E-462C930B6244}"/>
              </a:ext>
            </a:extLst>
          </p:cNvPr>
          <p:cNvSpPr/>
          <p:nvPr/>
        </p:nvSpPr>
        <p:spPr bwMode="auto">
          <a:xfrm>
            <a:off x="4703028" y="2868552"/>
            <a:ext cx="144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104" name="Rechteck 4">
            <a:extLst>
              <a:ext uri="{FF2B5EF4-FFF2-40B4-BE49-F238E27FC236}">
                <a16:creationId xmlns:a16="http://schemas.microsoft.com/office/drawing/2014/main" id="{0BB8B544-4AF8-41AC-B96C-C48FEA5AF368}"/>
              </a:ext>
            </a:extLst>
          </p:cNvPr>
          <p:cNvSpPr/>
          <p:nvPr/>
        </p:nvSpPr>
        <p:spPr bwMode="auto">
          <a:xfrm>
            <a:off x="4881804" y="2863427"/>
            <a:ext cx="144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105" name="Rechteck 4">
            <a:extLst>
              <a:ext uri="{FF2B5EF4-FFF2-40B4-BE49-F238E27FC236}">
                <a16:creationId xmlns:a16="http://schemas.microsoft.com/office/drawing/2014/main" id="{AEEA9C86-4FA0-475F-99DD-A827FAC3D757}"/>
              </a:ext>
            </a:extLst>
          </p:cNvPr>
          <p:cNvSpPr/>
          <p:nvPr/>
        </p:nvSpPr>
        <p:spPr bwMode="auto">
          <a:xfrm>
            <a:off x="1994837" y="2854278"/>
            <a:ext cx="252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106" name="Rechteck 4">
            <a:extLst>
              <a:ext uri="{FF2B5EF4-FFF2-40B4-BE49-F238E27FC236}">
                <a16:creationId xmlns:a16="http://schemas.microsoft.com/office/drawing/2014/main" id="{5DFC3B8F-D566-4C27-B605-888FAAB211E0}"/>
              </a:ext>
            </a:extLst>
          </p:cNvPr>
          <p:cNvSpPr/>
          <p:nvPr/>
        </p:nvSpPr>
        <p:spPr bwMode="auto">
          <a:xfrm>
            <a:off x="2011345" y="2561120"/>
            <a:ext cx="2700000" cy="9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9" grpId="0"/>
      <p:bldP spid="31" grpId="0"/>
      <p:bldP spid="33" grpId="0" animBg="1"/>
      <p:bldP spid="34" grpId="0" animBg="1"/>
      <p:bldP spid="35" grpId="0"/>
      <p:bldP spid="38" grpId="0"/>
      <p:bldP spid="39" grpId="0" animBg="1"/>
      <p:bldP spid="40" grpId="0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62" grpId="0" animBg="1"/>
      <p:bldP spid="62" grpId="1" animBg="1"/>
      <p:bldP spid="63" grpId="0" animBg="1"/>
      <p:bldP spid="64" grpId="0" animBg="1"/>
      <p:bldP spid="66" grpId="0" animBg="1"/>
      <p:bldP spid="66" grpId="1" animBg="1"/>
      <p:bldP spid="67" grpId="0" animBg="1"/>
      <p:bldP spid="67" grpId="1" animBg="1"/>
      <p:bldP spid="68" grpId="0"/>
      <p:bldP spid="70" grpId="0" animBg="1"/>
      <p:bldP spid="71" grpId="0"/>
      <p:bldP spid="73" grpId="0" animBg="1"/>
      <p:bldP spid="73" grpId="1" animBg="1"/>
      <p:bldP spid="74" grpId="0" animBg="1"/>
      <p:bldP spid="81" grpId="0" animBg="1"/>
      <p:bldP spid="82" grpId="0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9" grpId="0" animBg="1"/>
      <p:bldP spid="100" grpId="0" animBg="1"/>
      <p:bldP spid="101" grpId="0" animBg="1"/>
      <p:bldP spid="103" grpId="0" animBg="1"/>
      <p:bldP spid="103" grpId="1" animBg="1"/>
      <p:bldP spid="104" grpId="0" animBg="1"/>
      <p:bldP spid="105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Gravity &amp; Normal potential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2"/>
                <a:ext cx="11139054" cy="540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Gravity potential (gravity field model – “true” Earth):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W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r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180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V</m:t>
                    </m:r>
                    <m:r>
                      <a:rPr lang="en-US" sz="18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Z</m:t>
                    </m:r>
                  </m:oMath>
                </a14:m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i="0">
                          <a:latin typeface="Cambria Math"/>
                        </a:rPr>
                        <m:t>V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/>
                            </a:rPr>
                            <m:t>r</m:t>
                          </m:r>
                          <m:r>
                            <a:rPr lang="de-DE" sz="1800" i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de-DE" sz="1800" i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de-DE" sz="1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de-DE" sz="1800" i="0">
                              <a:latin typeface="Cambria Math"/>
                            </a:rPr>
                            <m:t>n</m:t>
                          </m:r>
                          <m:r>
                            <a:rPr lang="de-DE" sz="1800" i="0"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i="0">
                                              <a:latin typeface="Cambria Math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i="0">
                                              <a:latin typeface="Cambria Math"/>
                                            </a:rPr>
                                            <m:t>Model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r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n</m:t>
                              </m:r>
                              <m:r>
                                <a:rPr lang="de-DE" sz="1800" i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de-DE" sz="1800" i="0">
                                  <a:latin typeface="Cambria Math"/>
                                </a:rPr>
                                <m:t>m</m:t>
                              </m:r>
                              <m:r>
                                <a:rPr lang="de-DE" sz="1800" i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800" i="0">
                                      <a:latin typeface="Cambria Math"/>
                                    </a:rPr>
                                    <m:t>nm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i="0">
                                              <a:latin typeface="Cambria Math"/>
                                            </a:rPr>
                                            <m:t>C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  <m:r>
                                    <a:rPr lang="de-DE" sz="1800" i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i="0"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Normal potential (reference ellipsoid – model Earth):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U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r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180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V</m:t>
                    </m:r>
                    <m:r>
                      <a:rPr lang="en-US" sz="1800">
                        <a:latin typeface="Cambria Math"/>
                      </a:rPr>
                      <m:t>′+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Z</m:t>
                    </m:r>
                  </m:oMath>
                </a14:m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b="0" i="0" u="none" strike="noStrike" baseline="0" dirty="0">
                  <a:solidFill>
                    <a:srgbClr val="000000"/>
                  </a:solidFill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Centrifugal potential: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="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2"/>
                <a:ext cx="11139054" cy="5400000"/>
              </a:xfrm>
              <a:prstGeom prst="rect">
                <a:avLst/>
              </a:prstGeom>
              <a:blipFill rotWithShape="1">
                <a:blip r:embed="rId3"/>
                <a:stretch>
                  <a:fillRect l="-328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5">
            <a:extLst>
              <a:ext uri="{FF2B5EF4-FFF2-40B4-BE49-F238E27FC236}">
                <a16:creationId xmlns:a16="http://schemas.microsoft.com/office/drawing/2014/main" id="{9808B2AF-E339-4D77-B144-B117B9436171}"/>
              </a:ext>
            </a:extLst>
          </p:cNvPr>
          <p:cNvSpPr>
            <a:spLocks noChangeAspect="1"/>
          </p:cNvSpPr>
          <p:nvPr/>
        </p:nvSpPr>
        <p:spPr bwMode="auto">
          <a:xfrm>
            <a:off x="3015159" y="2195081"/>
            <a:ext cx="922131" cy="3806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23" name="Ellipse 9">
            <a:extLst>
              <a:ext uri="{FF2B5EF4-FFF2-40B4-BE49-F238E27FC236}">
                <a16:creationId xmlns:a16="http://schemas.microsoft.com/office/drawing/2014/main" id="{60023144-302E-49E8-A149-1962E1ADBAC2}"/>
              </a:ext>
            </a:extLst>
          </p:cNvPr>
          <p:cNvSpPr>
            <a:spLocks noChangeAspect="1"/>
          </p:cNvSpPr>
          <p:nvPr/>
        </p:nvSpPr>
        <p:spPr bwMode="auto">
          <a:xfrm>
            <a:off x="4600577" y="2618311"/>
            <a:ext cx="339268" cy="3051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24" name="Ellipse 11">
            <a:extLst>
              <a:ext uri="{FF2B5EF4-FFF2-40B4-BE49-F238E27FC236}">
                <a16:creationId xmlns:a16="http://schemas.microsoft.com/office/drawing/2014/main" id="{A07D2819-0A23-4F0E-90B5-4A9DF59479B3}"/>
              </a:ext>
            </a:extLst>
          </p:cNvPr>
          <p:cNvSpPr>
            <a:spLocks noChangeAspect="1"/>
          </p:cNvSpPr>
          <p:nvPr/>
        </p:nvSpPr>
        <p:spPr bwMode="auto">
          <a:xfrm>
            <a:off x="5810961" y="2308858"/>
            <a:ext cx="1182711" cy="5164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25" name="Ellipse 13">
            <a:extLst>
              <a:ext uri="{FF2B5EF4-FFF2-40B4-BE49-F238E27FC236}">
                <a16:creationId xmlns:a16="http://schemas.microsoft.com/office/drawing/2014/main" id="{EB5F7BC0-D548-4494-BC26-B79ED0ECB6D2}"/>
              </a:ext>
            </a:extLst>
          </p:cNvPr>
          <p:cNvSpPr>
            <a:spLocks noChangeAspect="1"/>
          </p:cNvSpPr>
          <p:nvPr/>
        </p:nvSpPr>
        <p:spPr bwMode="auto">
          <a:xfrm>
            <a:off x="7011514" y="2334923"/>
            <a:ext cx="499535" cy="5164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26" name="Ellipse 17">
            <a:extLst>
              <a:ext uri="{FF2B5EF4-FFF2-40B4-BE49-F238E27FC236}">
                <a16:creationId xmlns:a16="http://schemas.microsoft.com/office/drawing/2014/main" id="{DEFDB592-9057-45F4-B35A-884A9C1838CE}"/>
              </a:ext>
            </a:extLst>
          </p:cNvPr>
          <p:cNvSpPr>
            <a:spLocks noChangeAspect="1"/>
          </p:cNvSpPr>
          <p:nvPr/>
        </p:nvSpPr>
        <p:spPr bwMode="auto">
          <a:xfrm>
            <a:off x="8304593" y="2351611"/>
            <a:ext cx="499535" cy="5164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27" name="Ellipse 19">
            <a:extLst>
              <a:ext uri="{FF2B5EF4-FFF2-40B4-BE49-F238E27FC236}">
                <a16:creationId xmlns:a16="http://schemas.microsoft.com/office/drawing/2014/main" id="{B719BB3B-DD09-4175-9035-0D9D19C885BB}"/>
              </a:ext>
            </a:extLst>
          </p:cNvPr>
          <p:cNvSpPr>
            <a:spLocks noChangeAspect="1"/>
          </p:cNvSpPr>
          <p:nvPr/>
        </p:nvSpPr>
        <p:spPr bwMode="auto">
          <a:xfrm>
            <a:off x="3094892" y="2618311"/>
            <a:ext cx="769581" cy="3894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28" name="Textfeld 20">
            <a:extLst>
              <a:ext uri="{FF2B5EF4-FFF2-40B4-BE49-F238E27FC236}">
                <a16:creationId xmlns:a16="http://schemas.microsoft.com/office/drawing/2014/main" id="{ED152259-FB97-4CD4-8E8E-47E92554B26C}"/>
              </a:ext>
            </a:extLst>
          </p:cNvPr>
          <p:cNvSpPr txBox="1"/>
          <p:nvPr/>
        </p:nvSpPr>
        <p:spPr>
          <a:xfrm>
            <a:off x="660232" y="1556174"/>
            <a:ext cx="402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Gravitational constant times</a:t>
            </a:r>
          </a:p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mass of the Earth</a:t>
            </a:r>
          </a:p>
        </p:txBody>
      </p:sp>
      <p:sp>
        <p:nvSpPr>
          <p:cNvPr id="29" name="Textfeld 22">
            <a:extLst>
              <a:ext uri="{FF2B5EF4-FFF2-40B4-BE49-F238E27FC236}">
                <a16:creationId xmlns:a16="http://schemas.microsoft.com/office/drawing/2014/main" id="{B516DF83-C8CA-41F5-8A51-EEEFA818520F}"/>
              </a:ext>
            </a:extLst>
          </p:cNvPr>
          <p:cNvSpPr txBox="1"/>
          <p:nvPr/>
        </p:nvSpPr>
        <p:spPr>
          <a:xfrm>
            <a:off x="502419" y="3164495"/>
            <a:ext cx="3384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Radius of the sphere to which the SH series expansion of</a:t>
            </a:r>
          </a:p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the model refer</a:t>
            </a:r>
          </a:p>
        </p:txBody>
      </p:sp>
      <p:sp>
        <p:nvSpPr>
          <p:cNvPr id="30" name="Textfeld 24">
            <a:extLst>
              <a:ext uri="{FF2B5EF4-FFF2-40B4-BE49-F238E27FC236}">
                <a16:creationId xmlns:a16="http://schemas.microsoft.com/office/drawing/2014/main" id="{9BFB9387-C1DE-4E27-8D56-DF4ADA82F10A}"/>
              </a:ext>
            </a:extLst>
          </p:cNvPr>
          <p:cNvSpPr txBox="1"/>
          <p:nvPr/>
        </p:nvSpPr>
        <p:spPr>
          <a:xfrm>
            <a:off x="3015159" y="3543697"/>
            <a:ext cx="36708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cs typeface="Calibri" panose="020F0502020204030204" pitchFamily="34" charset="0"/>
              </a:rPr>
              <a:t>R</a:t>
            </a:r>
            <a:r>
              <a:rPr lang="en-US" sz="1400" baseline="-25000" dirty="0" err="1">
                <a:solidFill>
                  <a:srgbClr val="FF0000"/>
                </a:solidFill>
                <a:cs typeface="Calibri" panose="020F0502020204030204" pitchFamily="34" charset="0"/>
              </a:rPr>
              <a:t>Model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+ observation altitude;</a:t>
            </a:r>
            <a:b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r=</a:t>
            </a:r>
            <a:r>
              <a:rPr lang="en-US" sz="14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lang="en-US" sz="1400" baseline="-250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Model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on sphere’s surface</a:t>
            </a:r>
          </a:p>
        </p:txBody>
      </p:sp>
      <p:sp>
        <p:nvSpPr>
          <p:cNvPr id="31" name="Textfeld 26">
            <a:extLst>
              <a:ext uri="{FF2B5EF4-FFF2-40B4-BE49-F238E27FC236}">
                <a16:creationId xmlns:a16="http://schemas.microsoft.com/office/drawing/2014/main" id="{A35CD411-762F-404C-9E0E-B9DECB4E11C8}"/>
              </a:ext>
            </a:extLst>
          </p:cNvPr>
          <p:cNvSpPr txBox="1"/>
          <p:nvPr/>
        </p:nvSpPr>
        <p:spPr>
          <a:xfrm>
            <a:off x="5491790" y="1165627"/>
            <a:ext cx="490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Fully normalized associated Legendre polynomials (of degree n and order m)</a:t>
            </a:r>
          </a:p>
        </p:txBody>
      </p:sp>
      <p:sp>
        <p:nvSpPr>
          <p:cNvPr id="32" name="Textfeld 28">
            <a:extLst>
              <a:ext uri="{FF2B5EF4-FFF2-40B4-BE49-F238E27FC236}">
                <a16:creationId xmlns:a16="http://schemas.microsoft.com/office/drawing/2014/main" id="{5DD282C2-9089-4942-831E-61878DCBCFC3}"/>
              </a:ext>
            </a:extLst>
          </p:cNvPr>
          <p:cNvSpPr txBox="1"/>
          <p:nvPr/>
        </p:nvSpPr>
        <p:spPr>
          <a:xfrm>
            <a:off x="5772728" y="3418916"/>
            <a:ext cx="607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Fully normalized SH coefficients (of degree n and order m)</a:t>
            </a:r>
            <a:b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= </a:t>
            </a:r>
            <a:r>
              <a:rPr lang="en-US" sz="1400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weighting of base functions</a:t>
            </a:r>
          </a:p>
        </p:txBody>
      </p:sp>
      <p:cxnSp>
        <p:nvCxnSpPr>
          <p:cNvPr id="33" name="Gerader Verbinder 30">
            <a:extLst>
              <a:ext uri="{FF2B5EF4-FFF2-40B4-BE49-F238E27FC236}">
                <a16:creationId xmlns:a16="http://schemas.microsoft.com/office/drawing/2014/main" id="{4F3A0D36-7F09-422B-8281-419A1505956B}"/>
              </a:ext>
            </a:extLst>
          </p:cNvPr>
          <p:cNvCxnSpPr>
            <a:cxnSpLocks/>
            <a:stCxn id="23" idx="4"/>
          </p:cNvCxnSpPr>
          <p:nvPr/>
        </p:nvCxnSpPr>
        <p:spPr bwMode="auto">
          <a:xfrm>
            <a:off x="4770211" y="2923444"/>
            <a:ext cx="0" cy="6202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r Verbinder 32">
            <a:extLst>
              <a:ext uri="{FF2B5EF4-FFF2-40B4-BE49-F238E27FC236}">
                <a16:creationId xmlns:a16="http://schemas.microsoft.com/office/drawing/2014/main" id="{D67C6CEA-C034-4C3D-8D6E-7F906B118498}"/>
              </a:ext>
            </a:extLst>
          </p:cNvPr>
          <p:cNvCxnSpPr>
            <a:cxnSpLocks/>
            <a:stCxn id="27" idx="4"/>
          </p:cNvCxnSpPr>
          <p:nvPr/>
        </p:nvCxnSpPr>
        <p:spPr bwMode="auto">
          <a:xfrm flipH="1">
            <a:off x="3015161" y="3007755"/>
            <a:ext cx="464522" cy="22581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5">
            <a:extLst>
              <a:ext uri="{FF2B5EF4-FFF2-40B4-BE49-F238E27FC236}">
                <a16:creationId xmlns:a16="http://schemas.microsoft.com/office/drawing/2014/main" id="{5DEDB0DA-179C-465E-B8C3-FCAEBDD57D6A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H="1" flipV="1">
            <a:off x="3165537" y="1839237"/>
            <a:ext cx="310688" cy="35584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r Verbinder 38">
            <a:extLst>
              <a:ext uri="{FF2B5EF4-FFF2-40B4-BE49-F238E27FC236}">
                <a16:creationId xmlns:a16="http://schemas.microsoft.com/office/drawing/2014/main" id="{3A22CE24-E53C-4399-82E0-DD677CF49AD4}"/>
              </a:ext>
            </a:extLst>
          </p:cNvPr>
          <p:cNvCxnSpPr>
            <a:cxnSpLocks/>
            <a:stCxn id="24" idx="0"/>
          </p:cNvCxnSpPr>
          <p:nvPr/>
        </p:nvCxnSpPr>
        <p:spPr bwMode="auto">
          <a:xfrm flipV="1">
            <a:off x="6402317" y="1633238"/>
            <a:ext cx="1374843" cy="67562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r Verbinder 41">
            <a:extLst>
              <a:ext uri="{FF2B5EF4-FFF2-40B4-BE49-F238E27FC236}">
                <a16:creationId xmlns:a16="http://schemas.microsoft.com/office/drawing/2014/main" id="{65948649-8E79-4A58-B03D-BC0132C9B242}"/>
              </a:ext>
            </a:extLst>
          </p:cNvPr>
          <p:cNvCxnSpPr>
            <a:cxnSpLocks/>
            <a:stCxn id="25" idx="4"/>
          </p:cNvCxnSpPr>
          <p:nvPr/>
        </p:nvCxnSpPr>
        <p:spPr bwMode="auto">
          <a:xfrm>
            <a:off x="7261282" y="2851389"/>
            <a:ext cx="1663902" cy="53457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44">
            <a:extLst>
              <a:ext uri="{FF2B5EF4-FFF2-40B4-BE49-F238E27FC236}">
                <a16:creationId xmlns:a16="http://schemas.microsoft.com/office/drawing/2014/main" id="{E2BA3095-3266-4390-B74F-9939EFAFE712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>
            <a:off x="8554361" y="2868077"/>
            <a:ext cx="370823" cy="51788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hteck 4">
            <a:extLst>
              <a:ext uri="{FF2B5EF4-FFF2-40B4-BE49-F238E27FC236}">
                <a16:creationId xmlns:a16="http://schemas.microsoft.com/office/drawing/2014/main" id="{F168F287-8FA0-48B6-BA8D-12BC13DFFD63}"/>
              </a:ext>
            </a:extLst>
          </p:cNvPr>
          <p:cNvSpPr/>
          <p:nvPr/>
        </p:nvSpPr>
        <p:spPr bwMode="auto">
          <a:xfrm>
            <a:off x="1858945" y="2159844"/>
            <a:ext cx="7825086" cy="90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51" name="Ellipse 11">
            <a:extLst>
              <a:ext uri="{FF2B5EF4-FFF2-40B4-BE49-F238E27FC236}">
                <a16:creationId xmlns:a16="http://schemas.microsoft.com/office/drawing/2014/main" id="{A07D2819-0A23-4F0E-90B5-4A9DF59479B3}"/>
              </a:ext>
            </a:extLst>
          </p:cNvPr>
          <p:cNvSpPr>
            <a:spLocks noChangeAspect="1"/>
          </p:cNvSpPr>
          <p:nvPr/>
        </p:nvSpPr>
        <p:spPr bwMode="auto">
          <a:xfrm>
            <a:off x="9007814" y="4261907"/>
            <a:ext cx="447685" cy="4005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52" name="Textfeld 26">
            <a:extLst>
              <a:ext uri="{FF2B5EF4-FFF2-40B4-BE49-F238E27FC236}">
                <a16:creationId xmlns:a16="http://schemas.microsoft.com/office/drawing/2014/main" id="{A35CD411-762F-404C-9E0E-B9DECB4E11C8}"/>
              </a:ext>
            </a:extLst>
          </p:cNvPr>
          <p:cNvSpPr txBox="1"/>
          <p:nvPr/>
        </p:nvSpPr>
        <p:spPr>
          <a:xfrm>
            <a:off x="10269415" y="3680526"/>
            <a:ext cx="1857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Normal gravitational potential</a:t>
            </a:r>
          </a:p>
        </p:txBody>
      </p:sp>
      <p:cxnSp>
        <p:nvCxnSpPr>
          <p:cNvPr id="53" name="Gerader Verbinder 38">
            <a:extLst>
              <a:ext uri="{FF2B5EF4-FFF2-40B4-BE49-F238E27FC236}">
                <a16:creationId xmlns:a16="http://schemas.microsoft.com/office/drawing/2014/main" id="{3A22CE24-E53C-4399-82E0-DD677CF49AD4}"/>
              </a:ext>
            </a:extLst>
          </p:cNvPr>
          <p:cNvCxnSpPr>
            <a:cxnSpLocks/>
            <a:stCxn id="51" idx="0"/>
          </p:cNvCxnSpPr>
          <p:nvPr/>
        </p:nvCxnSpPr>
        <p:spPr bwMode="auto">
          <a:xfrm flipV="1">
            <a:off x="9231657" y="3942137"/>
            <a:ext cx="1037758" cy="3197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">
                <a:extLst>
                  <a:ext uri="{FF2B5EF4-FFF2-40B4-BE49-F238E27FC236}">
                    <a16:creationId xmlns:a16="http://schemas.microsoft.com/office/drawing/2014/main" id="{AB96B6A7-DA7B-4CF8-8566-CB80DC50E6D4}"/>
                  </a:ext>
                </a:extLst>
              </p:cNvPr>
              <p:cNvSpPr txBox="1"/>
              <p:nvPr/>
            </p:nvSpPr>
            <p:spPr>
              <a:xfrm>
                <a:off x="4444704" y="5239994"/>
                <a:ext cx="265604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Z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/>
                            </a:rPr>
                            <m:t>r</m:t>
                          </m:r>
                          <m:r>
                            <a:rPr lang="de-DE" sz="1800" i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de-DE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l-GR" sz="1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r</m:t>
                          </m:r>
                        </m:e>
                        <m:sup>
                          <m:r>
                            <a:rPr lang="el-GR" sz="1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r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GB" sz="1800" dirty="0"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l-GR" sz="1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800" b="0" i="0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800" dirty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feld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96B6A7-DA7B-4CF8-8566-CB80DC50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704" y="5239994"/>
                <a:ext cx="2656048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Ellipse 11">
            <a:extLst>
              <a:ext uri="{FF2B5EF4-FFF2-40B4-BE49-F238E27FC236}">
                <a16:creationId xmlns:a16="http://schemas.microsoft.com/office/drawing/2014/main" id="{A07D2819-0A23-4F0E-90B5-4A9DF59479B3}"/>
              </a:ext>
            </a:extLst>
          </p:cNvPr>
          <p:cNvSpPr>
            <a:spLocks noChangeAspect="1"/>
          </p:cNvSpPr>
          <p:nvPr/>
        </p:nvSpPr>
        <p:spPr bwMode="auto">
          <a:xfrm>
            <a:off x="9043140" y="765099"/>
            <a:ext cx="447685" cy="4005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57" name="Textfeld 26">
            <a:extLst>
              <a:ext uri="{FF2B5EF4-FFF2-40B4-BE49-F238E27FC236}">
                <a16:creationId xmlns:a16="http://schemas.microsoft.com/office/drawing/2014/main" id="{A35CD411-762F-404C-9E0E-B9DECB4E11C8}"/>
              </a:ext>
            </a:extLst>
          </p:cNvPr>
          <p:cNvSpPr txBox="1"/>
          <p:nvPr/>
        </p:nvSpPr>
        <p:spPr>
          <a:xfrm>
            <a:off x="10304741" y="183718"/>
            <a:ext cx="185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Gravitational potential</a:t>
            </a:r>
          </a:p>
        </p:txBody>
      </p:sp>
      <p:cxnSp>
        <p:nvCxnSpPr>
          <p:cNvPr id="58" name="Gerader Verbinder 38">
            <a:extLst>
              <a:ext uri="{FF2B5EF4-FFF2-40B4-BE49-F238E27FC236}">
                <a16:creationId xmlns:a16="http://schemas.microsoft.com/office/drawing/2014/main" id="{3A22CE24-E53C-4399-82E0-DD677CF49AD4}"/>
              </a:ext>
            </a:extLst>
          </p:cNvPr>
          <p:cNvCxnSpPr>
            <a:cxnSpLocks/>
            <a:stCxn id="56" idx="0"/>
          </p:cNvCxnSpPr>
          <p:nvPr/>
        </p:nvCxnSpPr>
        <p:spPr bwMode="auto">
          <a:xfrm flipV="1">
            <a:off x="9266983" y="445329"/>
            <a:ext cx="1037758" cy="3197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Ellipse 11">
            <a:extLst>
              <a:ext uri="{FF2B5EF4-FFF2-40B4-BE49-F238E27FC236}">
                <a16:creationId xmlns:a16="http://schemas.microsoft.com/office/drawing/2014/main" id="{A07D2819-0A23-4F0E-90B5-4A9DF59479B3}"/>
              </a:ext>
            </a:extLst>
          </p:cNvPr>
          <p:cNvSpPr>
            <a:spLocks noChangeAspect="1"/>
          </p:cNvSpPr>
          <p:nvPr/>
        </p:nvSpPr>
        <p:spPr bwMode="auto">
          <a:xfrm>
            <a:off x="5637127" y="5426110"/>
            <a:ext cx="347436" cy="30956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cxnSp>
        <p:nvCxnSpPr>
          <p:cNvPr id="60" name="Gerader Verbinder 38">
            <a:extLst>
              <a:ext uri="{FF2B5EF4-FFF2-40B4-BE49-F238E27FC236}">
                <a16:creationId xmlns:a16="http://schemas.microsoft.com/office/drawing/2014/main" id="{3A22CE24-E53C-4399-82E0-DD677CF49AD4}"/>
              </a:ext>
            </a:extLst>
          </p:cNvPr>
          <p:cNvCxnSpPr>
            <a:cxnSpLocks/>
            <a:stCxn id="59" idx="0"/>
            <a:endCxn id="61" idx="1"/>
          </p:cNvCxnSpPr>
          <p:nvPr/>
        </p:nvCxnSpPr>
        <p:spPr bwMode="auto">
          <a:xfrm flipV="1">
            <a:off x="5810845" y="5071594"/>
            <a:ext cx="1071812" cy="35451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feld 26">
            <a:extLst>
              <a:ext uri="{FF2B5EF4-FFF2-40B4-BE49-F238E27FC236}">
                <a16:creationId xmlns:a16="http://schemas.microsoft.com/office/drawing/2014/main" id="{A35CD411-762F-404C-9E0E-B9DECB4E11C8}"/>
              </a:ext>
            </a:extLst>
          </p:cNvPr>
          <p:cNvSpPr txBox="1"/>
          <p:nvPr/>
        </p:nvSpPr>
        <p:spPr>
          <a:xfrm>
            <a:off x="6882657" y="4809984"/>
            <a:ext cx="351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ω: 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angular velocity of the Earth’s rotation (precisely known quantity)</a:t>
            </a:r>
          </a:p>
        </p:txBody>
      </p:sp>
      <p:sp>
        <p:nvSpPr>
          <p:cNvPr id="62" name="Ellipse 19">
            <a:extLst>
              <a:ext uri="{FF2B5EF4-FFF2-40B4-BE49-F238E27FC236}">
                <a16:creationId xmlns:a16="http://schemas.microsoft.com/office/drawing/2014/main" id="{B719BB3B-DD09-4175-9035-0D9D19C885BB}"/>
              </a:ext>
            </a:extLst>
          </p:cNvPr>
          <p:cNvSpPr>
            <a:spLocks noChangeAspect="1"/>
          </p:cNvSpPr>
          <p:nvPr/>
        </p:nvSpPr>
        <p:spPr bwMode="auto">
          <a:xfrm>
            <a:off x="4444703" y="5290234"/>
            <a:ext cx="2645035" cy="56774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63" name="Textfeld 22">
            <a:extLst>
              <a:ext uri="{FF2B5EF4-FFF2-40B4-BE49-F238E27FC236}">
                <a16:creationId xmlns:a16="http://schemas.microsoft.com/office/drawing/2014/main" id="{B516DF83-C8CA-41F5-8A51-EEEFA818520F}"/>
              </a:ext>
            </a:extLst>
          </p:cNvPr>
          <p:cNvSpPr txBox="1"/>
          <p:nvPr/>
        </p:nvSpPr>
        <p:spPr>
          <a:xfrm>
            <a:off x="6882657" y="5886551"/>
            <a:ext cx="2485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Common for both cases!</a:t>
            </a:r>
          </a:p>
        </p:txBody>
      </p:sp>
      <p:cxnSp>
        <p:nvCxnSpPr>
          <p:cNvPr id="64" name="Gerader Verbinder 32">
            <a:extLst>
              <a:ext uri="{FF2B5EF4-FFF2-40B4-BE49-F238E27FC236}">
                <a16:creationId xmlns:a16="http://schemas.microsoft.com/office/drawing/2014/main" id="{D67C6CEA-C034-4C3D-8D6E-7F906B118498}"/>
              </a:ext>
            </a:extLst>
          </p:cNvPr>
          <p:cNvCxnSpPr>
            <a:cxnSpLocks/>
            <a:stCxn id="62" idx="4"/>
          </p:cNvCxnSpPr>
          <p:nvPr/>
        </p:nvCxnSpPr>
        <p:spPr bwMode="auto">
          <a:xfrm>
            <a:off x="5767221" y="5857980"/>
            <a:ext cx="1059919" cy="18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Ellipse 11">
            <a:extLst>
              <a:ext uri="{FF2B5EF4-FFF2-40B4-BE49-F238E27FC236}">
                <a16:creationId xmlns:a16="http://schemas.microsoft.com/office/drawing/2014/main" id="{A07D2819-0A23-4F0E-90B5-4A9DF59479B3}"/>
              </a:ext>
            </a:extLst>
          </p:cNvPr>
          <p:cNvSpPr>
            <a:spLocks noChangeAspect="1"/>
          </p:cNvSpPr>
          <p:nvPr/>
        </p:nvSpPr>
        <p:spPr bwMode="auto">
          <a:xfrm>
            <a:off x="9510313" y="4307387"/>
            <a:ext cx="347436" cy="30956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74" name="Ellipse 11">
            <a:extLst>
              <a:ext uri="{FF2B5EF4-FFF2-40B4-BE49-F238E27FC236}">
                <a16:creationId xmlns:a16="http://schemas.microsoft.com/office/drawing/2014/main" id="{A07D2819-0A23-4F0E-90B5-4A9DF59479B3}"/>
              </a:ext>
            </a:extLst>
          </p:cNvPr>
          <p:cNvSpPr>
            <a:spLocks noChangeAspect="1"/>
          </p:cNvSpPr>
          <p:nvPr/>
        </p:nvSpPr>
        <p:spPr bwMode="auto">
          <a:xfrm>
            <a:off x="9510313" y="852447"/>
            <a:ext cx="347436" cy="30956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75" name="Ellipse 5">
            <a:extLst>
              <a:ext uri="{FF2B5EF4-FFF2-40B4-BE49-F238E27FC236}">
                <a16:creationId xmlns:a16="http://schemas.microsoft.com/office/drawing/2014/main" id="{9808B2AF-E339-4D77-B144-B117B9436171}"/>
              </a:ext>
            </a:extLst>
          </p:cNvPr>
          <p:cNvSpPr>
            <a:spLocks noChangeAspect="1"/>
          </p:cNvSpPr>
          <p:nvPr/>
        </p:nvSpPr>
        <p:spPr bwMode="auto">
          <a:xfrm>
            <a:off x="3914713" y="2200035"/>
            <a:ext cx="504000" cy="18078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76" name="Textfeld 20">
            <a:extLst>
              <a:ext uri="{FF2B5EF4-FFF2-40B4-BE49-F238E27FC236}">
                <a16:creationId xmlns:a16="http://schemas.microsoft.com/office/drawing/2014/main" id="{ED152259-FB97-4CD4-8E8E-47E92554B26C}"/>
              </a:ext>
            </a:extLst>
          </p:cNvPr>
          <p:cNvSpPr txBox="1"/>
          <p:nvPr/>
        </p:nvSpPr>
        <p:spPr>
          <a:xfrm>
            <a:off x="1737312" y="1140516"/>
            <a:ext cx="4025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Maximum degree of model</a:t>
            </a:r>
          </a:p>
        </p:txBody>
      </p:sp>
      <p:cxnSp>
        <p:nvCxnSpPr>
          <p:cNvPr id="77" name="Gerader Verbinder 35">
            <a:extLst>
              <a:ext uri="{FF2B5EF4-FFF2-40B4-BE49-F238E27FC236}">
                <a16:creationId xmlns:a16="http://schemas.microsoft.com/office/drawing/2014/main" id="{5DEDB0DA-179C-465E-B8C3-FCAEBDD57D6A}"/>
              </a:ext>
            </a:extLst>
          </p:cNvPr>
          <p:cNvCxnSpPr>
            <a:cxnSpLocks/>
            <a:stCxn id="75" idx="0"/>
          </p:cNvCxnSpPr>
          <p:nvPr/>
        </p:nvCxnSpPr>
        <p:spPr bwMode="auto">
          <a:xfrm flipH="1" flipV="1">
            <a:off x="3914714" y="1488485"/>
            <a:ext cx="251999" cy="71155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0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5" grpId="0"/>
      <p:bldP spid="56" grpId="0" animBg="1"/>
      <p:bldP spid="56" grpId="1" animBg="1"/>
      <p:bldP spid="57" grpId="0"/>
      <p:bldP spid="57" grpId="1"/>
      <p:bldP spid="59" grpId="0" animBg="1"/>
      <p:bldP spid="61" grpId="0"/>
      <p:bldP spid="62" grpId="0" animBg="1"/>
      <p:bldP spid="63" grpId="0"/>
      <p:bldP spid="73" grpId="0" animBg="1"/>
      <p:bldP spid="74" grpId="0" animBg="1"/>
      <p:bldP spid="75" grpId="0" animBg="1"/>
      <p:bldP spid="75" grpId="1" animBg="1"/>
      <p:bldP spid="76" grpId="0"/>
      <p:bldP spid="7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2"/>
                <a:ext cx="11139054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Disturbing potential: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r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180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W</m:t>
                    </m:r>
                    <m:r>
                      <a:rPr lang="en-US" sz="18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U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V</m:t>
                    </m:r>
                    <m:r>
                      <a:rPr lang="en-US" sz="18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V</m:t>
                    </m:r>
                    <m:r>
                      <a:rPr lang="en-US" sz="1800">
                        <a:latin typeface="Cambria Math"/>
                      </a:rPr>
                      <m:t>′</m:t>
                    </m:r>
                  </m:oMath>
                </a14:m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Deviation of the „true“ Earth from a model Earth (reference ellipsoid) in terms of gravity</a:t>
                </a: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2" indent="-342900">
                  <a:buFont typeface="Wingdings" pitchFamily="2" charset="2"/>
                  <a:buChar char="§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The SH coefficients of the normal potential U need to be scaled so as to correspond to the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Model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!</a:t>
                </a: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1257300" lvl="3" indent="-342900">
                  <a:buFont typeface="Courier New" pitchFamily="49" charset="0"/>
                  <a:buChar char="o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See “reduce_normpot_grs80” function</a:t>
                </a:r>
              </a:p>
              <a:p>
                <a:pPr marL="800100" lvl="2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lvl="1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2"/>
                <a:ext cx="11139054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32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5">
                <a:extLst>
                  <a:ext uri="{FF2B5EF4-FFF2-40B4-BE49-F238E27FC236}">
                    <a16:creationId xmlns:a16="http://schemas.microsoft.com/office/drawing/2014/main" id="{AB96B6A7-DA7B-4CF8-8566-CB80DC50E6D4}"/>
                  </a:ext>
                </a:extLst>
              </p:cNvPr>
              <p:cNvSpPr txBox="1"/>
              <p:nvPr/>
            </p:nvSpPr>
            <p:spPr>
              <a:xfrm>
                <a:off x="1929285" y="2080577"/>
                <a:ext cx="7918100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de-DE" sz="18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de-DE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latin typeface="Cambria Math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latin typeface="Cambria Math"/>
                                            </a:rPr>
                                            <m:t>Model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de-DE" sz="18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de-DE" sz="18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de-DE" sz="18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800" i="0">
                                      <a:latin typeface="Cambria Math" panose="02040503050406030204" pitchFamily="18" charset="0"/>
                                    </a:rPr>
                                    <m:t>nm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i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  <m:r>
                                    <a:rPr lang="de-DE" sz="1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i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8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800" dirty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feld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96B6A7-DA7B-4CF8-8566-CB80DC50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85" y="2080577"/>
                <a:ext cx="7918100" cy="8487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Disturbing potential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6">
                <a:extLst>
                  <a:ext uri="{FF2B5EF4-FFF2-40B4-BE49-F238E27FC236}">
                    <a16:creationId xmlns:a16="http://schemas.microsoft.com/office/drawing/2014/main" id="{99CEF5F4-8E0B-46E0-8E30-AFA6AE2A0409}"/>
                  </a:ext>
                </a:extLst>
              </p:cNvPr>
              <p:cNvSpPr txBox="1"/>
              <p:nvPr/>
            </p:nvSpPr>
            <p:spPr>
              <a:xfrm>
                <a:off x="6219767" y="3348334"/>
                <a:ext cx="32221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</a:rPr>
                  <a:t>Coefficient differences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vs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</a:rPr>
                  <a:t>)!</a:t>
                </a:r>
              </a:p>
            </p:txBody>
          </p:sp>
        </mc:Choice>
        <mc:Fallback xmlns="">
          <p:sp>
            <p:nvSpPr>
              <p:cNvPr id="39" name="Textfeld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CEF5F4-8E0B-46E0-8E30-AFA6AE2A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767" y="3348334"/>
                <a:ext cx="3222173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78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Gerade Verbindung mit Pfeil 8">
            <a:extLst>
              <a:ext uri="{FF2B5EF4-FFF2-40B4-BE49-F238E27FC236}">
                <a16:creationId xmlns:a16="http://schemas.microsoft.com/office/drawing/2014/main" id="{A0547D6D-2F8A-44EF-A750-3B0158EF8185}"/>
              </a:ext>
            </a:extLst>
          </p:cNvPr>
          <p:cNvCxnSpPr/>
          <p:nvPr/>
        </p:nvCxnSpPr>
        <p:spPr bwMode="auto">
          <a:xfrm flipH="1" flipV="1">
            <a:off x="7254891" y="2682910"/>
            <a:ext cx="490571" cy="6654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9">
            <a:extLst>
              <a:ext uri="{FF2B5EF4-FFF2-40B4-BE49-F238E27FC236}">
                <a16:creationId xmlns:a16="http://schemas.microsoft.com/office/drawing/2014/main" id="{E5686154-D4D9-4231-A55B-EEF2C927385C}"/>
              </a:ext>
            </a:extLst>
          </p:cNvPr>
          <p:cNvCxnSpPr/>
          <p:nvPr/>
        </p:nvCxnSpPr>
        <p:spPr bwMode="auto">
          <a:xfrm flipV="1">
            <a:off x="7929187" y="2682910"/>
            <a:ext cx="489600" cy="6654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73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Gravity functionals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2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The disturbing potential constitutes the basis for the computation of various gravity field functionals</a:t>
            </a:r>
          </a:p>
          <a:p>
            <a:pPr marL="342900" indent="-342900">
              <a:buFont typeface="Arial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Geoid heights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Height anomaly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Gravity disturbances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Gravity anomalies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Vertical deflections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Gravity gradients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10" name="Rechteck 3">
            <a:extLst>
              <a:ext uri="{FF2B5EF4-FFF2-40B4-BE49-F238E27FC236}">
                <a16:creationId xmlns:a16="http://schemas.microsoft.com/office/drawing/2014/main" id="{12F738DB-405E-458E-91D4-CAE9415E42DA}"/>
              </a:ext>
            </a:extLst>
          </p:cNvPr>
          <p:cNvSpPr/>
          <p:nvPr/>
        </p:nvSpPr>
        <p:spPr bwMode="auto">
          <a:xfrm>
            <a:off x="1010103" y="1620914"/>
            <a:ext cx="1717599" cy="37882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08220531-465A-4D61-9160-8953FC848C90}"/>
              </a:ext>
            </a:extLst>
          </p:cNvPr>
          <p:cNvSpPr/>
          <p:nvPr/>
        </p:nvSpPr>
        <p:spPr bwMode="auto">
          <a:xfrm>
            <a:off x="1010103" y="2714469"/>
            <a:ext cx="2515761" cy="37882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DB2D7BB5-DD1C-46CE-884A-BCB39A54185E}"/>
              </a:ext>
            </a:extLst>
          </p:cNvPr>
          <p:cNvSpPr/>
          <p:nvPr/>
        </p:nvSpPr>
        <p:spPr bwMode="auto">
          <a:xfrm>
            <a:off x="1010104" y="4378552"/>
            <a:ext cx="2128304" cy="37882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0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Geoid heights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2"/>
                <a:ext cx="11139054" cy="583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Geoid: Equipotential surface which poses the best approximation to the global mean sea surface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Geoid height N: </a:t>
                </a: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Deviation of geoid to reference ellipsoid; unit: </a:t>
                </a:r>
                <a14:m>
                  <m:oMath xmlns:m="http://schemas.openxmlformats.org/officeDocument/2006/math">
                    <m:r>
                      <a:rPr lang="en-US" sz="1800" i="0" smtClean="0">
                        <a:latin typeface="Cambria Math"/>
                        <a:cs typeface="Calibri" panose="020F050202020403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800" i="0" smtClean="0">
                        <a:latin typeface="Cambria Math"/>
                        <a:cs typeface="Calibri" panose="020F0502020204030204" pitchFamily="34" charset="0"/>
                      </a:rPr>
                      <m:t>m</m:t>
                    </m:r>
                    <m:r>
                      <a:rPr lang="en-US" sz="1800" i="0" smtClean="0">
                        <a:latin typeface="Cambria Math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SH series expansion:</a:t>
                </a:r>
                <a:endParaRPr lang="de-DE" sz="1800" dirty="0">
                  <a:latin typeface="+mj-lt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de-DE" sz="1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sz="18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80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 sz="180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Model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de-DE" sz="180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de-DE" sz="180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800" b="0" i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Model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800" i="0" smtClean="0">
                                      <a:latin typeface="Cambria Math" panose="02040503050406030204" pitchFamily="18" charset="0"/>
                                    </a:rPr>
                                    <m:t>nm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i="0" smtClean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  <m:r>
                                    <a:rPr lang="de-DE" sz="180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8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</a:rPr>
                  <a:t>Approximation of normal gravity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dirty="0">
                        <a:latin typeface="Cambria Math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l-GR" sz="1800" dirty="0">
                    <a:latin typeface="+mj-lt"/>
                  </a:rPr>
                  <a:t> </a:t>
                </a:r>
                <a:r>
                  <a:rPr lang="en-US" sz="1800" dirty="0">
                    <a:latin typeface="+mj-lt"/>
                  </a:rPr>
                  <a:t>on the surface of the sphere: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0" i="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Approx</m:t>
                          </m:r>
                        </m:sub>
                      </m:sSub>
                      <m:r>
                        <a:rPr lang="de-DE" sz="1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de-DE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 dirty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 sz="1800" i="0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 dirty="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2"/>
                <a:ext cx="11139054" cy="5838265"/>
              </a:xfrm>
              <a:prstGeom prst="rect">
                <a:avLst/>
              </a:prstGeom>
              <a:blipFill rotWithShape="1">
                <a:blip r:embed="rId3"/>
                <a:stretch>
                  <a:fillRect l="-328"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4">
            <a:extLst>
              <a:ext uri="{FF2B5EF4-FFF2-40B4-BE49-F238E27FC236}">
                <a16:creationId xmlns:a16="http://schemas.microsoft.com/office/drawing/2014/main" id="{782A1989-C021-4095-81F7-D0763E40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291" y="1213418"/>
            <a:ext cx="3696873" cy="1434306"/>
          </a:xfrm>
          <a:prstGeom prst="rect">
            <a:avLst/>
          </a:prstGeom>
        </p:spPr>
      </p:pic>
      <p:grpSp>
        <p:nvGrpSpPr>
          <p:cNvPr id="9" name="Gruppieren 3">
            <a:extLst>
              <a:ext uri="{FF2B5EF4-FFF2-40B4-BE49-F238E27FC236}">
                <a16:creationId xmlns:a16="http://schemas.microsoft.com/office/drawing/2014/main" id="{2BDCF30A-5375-43A3-838B-6BCE519458B6}"/>
              </a:ext>
            </a:extLst>
          </p:cNvPr>
          <p:cNvGrpSpPr/>
          <p:nvPr/>
        </p:nvGrpSpPr>
        <p:grpSpPr>
          <a:xfrm>
            <a:off x="1760164" y="4414756"/>
            <a:ext cx="1384970" cy="737461"/>
            <a:chOff x="357568" y="4999402"/>
            <a:chExt cx="1384970" cy="737461"/>
          </a:xfrm>
        </p:grpSpPr>
        <p:sp>
          <p:nvSpPr>
            <p:cNvPr id="10" name="Ellipse 5">
              <a:extLst>
                <a:ext uri="{FF2B5EF4-FFF2-40B4-BE49-F238E27FC236}">
                  <a16:creationId xmlns:a16="http://schemas.microsoft.com/office/drawing/2014/main" id="{34F45C26-89CD-47F6-A313-21A8A4BBD1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6069" y="4999402"/>
              <a:ext cx="258400" cy="258400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11" name="Textfeld 7">
              <a:extLst>
                <a:ext uri="{FF2B5EF4-FFF2-40B4-BE49-F238E27FC236}">
                  <a16:creationId xmlns:a16="http://schemas.microsoft.com/office/drawing/2014/main" id="{67B5A004-B9B9-445A-9114-4E91CE7149E8}"/>
                </a:ext>
              </a:extLst>
            </p:cNvPr>
            <p:cNvSpPr txBox="1"/>
            <p:nvPr/>
          </p:nvSpPr>
          <p:spPr>
            <a:xfrm>
              <a:off x="357568" y="5475253"/>
              <a:ext cx="1384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</a:rPr>
                <a:t>normal gravity</a:t>
              </a:r>
            </a:p>
          </p:txBody>
        </p:sp>
        <p:cxnSp>
          <p:nvCxnSpPr>
            <p:cNvPr id="12" name="Gerader Verbinder 9">
              <a:extLst>
                <a:ext uri="{FF2B5EF4-FFF2-40B4-BE49-F238E27FC236}">
                  <a16:creationId xmlns:a16="http://schemas.microsoft.com/office/drawing/2014/main" id="{E82A3673-AD43-48AF-AB8E-CCF25E817A26}"/>
                </a:ext>
              </a:extLst>
            </p:cNvPr>
            <p:cNvCxnSpPr>
              <a:cxnSpLocks/>
              <a:stCxn id="10" idx="4"/>
            </p:cNvCxnSpPr>
            <p:nvPr/>
          </p:nvCxnSpPr>
          <p:spPr bwMode="auto">
            <a:xfrm>
              <a:off x="1005269" y="5257802"/>
              <a:ext cx="0" cy="28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330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Gravity disturbances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3"/>
                <a:ext cx="11139054" cy="3259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Deviation between the norm of measured gravity and normal gravity in a point in space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Gravity disturbance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/>
                        <a:ea typeface="Cambria Math" panose="02040503050406030204" pitchFamily="18" charset="0"/>
                      </a:rPr>
                      <m:t>δg</m:t>
                    </m:r>
                  </m:oMath>
                </a14:m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; unit: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mGal</m:t>
                        </m:r>
                        <m:r>
                          <a:rPr lang="en-US" sz="1800" b="0" i="0" smtClean="0">
                            <a:latin typeface="Cambria Math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sym typeface="Wingdings" panose="05000000000000000000" pitchFamily="2" charset="2"/>
                          </a:rPr>
                          <m:t>milligal</m:t>
                        </m:r>
                      </m:e>
                    </m:d>
                    <m:r>
                      <a:rPr lang="en-US" sz="1800" i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  <m:r>
                      <a:rPr lang="de-DE" sz="1800" i="0">
                        <a:latin typeface="Cambria Math"/>
                        <a:sym typeface="Wingdings" panose="05000000000000000000" pitchFamily="2" charset="2"/>
                      </a:rPr>
                      <m:t>[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/>
                                <a:sym typeface="Wingdings" panose="05000000000000000000" pitchFamily="2" charset="2"/>
                              </a:rPr>
                              <m:t>s</m:t>
                            </m:r>
                          </m:e>
                          <m:sup>
                            <m:r>
                              <a:rPr lang="en-US" sz="1800" i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0">
                        <a:latin typeface="Cambria Math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SH series expansion:</a:t>
                </a:r>
                <a:r>
                  <a:rPr lang="de-DE" sz="1800" dirty="0">
                    <a:latin typeface="+mj-lt"/>
                    <a:cs typeface="Calibri" panose="020F0502020204030204" pitchFamily="34" charset="0"/>
                  </a:rPr>
                  <a:t> </a:t>
                </a:r>
                <a:endParaRPr lang="en-GB" sz="1800" dirty="0">
                  <a:latin typeface="+mj-lt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>
                          <a:latin typeface="Cambria Math"/>
                          <a:ea typeface="Cambria Math" panose="02040503050406030204" pitchFamily="18" charset="0"/>
                        </a:rPr>
                        <m:t>δg</m:t>
                      </m:r>
                      <m:r>
                        <a:rPr lang="en-US" sz="1800" i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sz="1800" i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</a:rPr>
                            <m:t>n</m:t>
                          </m:r>
                          <m:r>
                            <a:rPr lang="en-US" sz="1800" i="0">
                              <a:latin typeface="Cambria Math"/>
                            </a:rPr>
                            <m:t>=</m:t>
                          </m:r>
                          <m:r>
                            <a:rPr lang="el-GR" sz="1800" b="0" i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Model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r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1800" i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en-US" sz="1800" i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r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1800" i="0">
                                  <a:latin typeface="Cambria Math"/>
                                </a:rPr>
                                <m:t>m</m:t>
                              </m:r>
                              <m:r>
                                <a:rPr lang="en-US" sz="1800" i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nm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i="0">
                                              <a:latin typeface="Cambria Math"/>
                                            </a:rPr>
                                            <m:t>C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  <m:r>
                                    <a:rPr lang="en-US" sz="1800" i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i="0"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3"/>
                <a:ext cx="11139054" cy="3259610"/>
              </a:xfrm>
              <a:prstGeom prst="rect">
                <a:avLst/>
              </a:prstGeom>
              <a:blipFill rotWithShape="1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6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Gravity gradients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3"/>
                <a:ext cx="11139054" cy="338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Rate of change of gravitational attraction in a spatial direction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Gravity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ea typeface="Cambria Math" panose="02040503050406030204" pitchFamily="18" charset="0"/>
                          </a:rPr>
                          <m:t>rr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; unit: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E</m:t>
                        </m:r>
                        <m:r>
                          <a:rPr lang="en-US" sz="1800" b="0" i="0" smtClean="0">
                            <a:latin typeface="Cambria Math"/>
                            <a:sym typeface="Wingdings" panose="05000000000000000000" pitchFamily="2" charset="2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E</m:t>
                        </m:r>
                        <m: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tv</m:t>
                        </m:r>
                        <m: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s</m:t>
                        </m:r>
                      </m:e>
                    </m:d>
                    <m:r>
                      <a:rPr lang="en-US" sz="1800" i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de-DE" sz="1800" i="0">
                            <a:latin typeface="Cambria Math"/>
                            <a:sym typeface="Wingdings" panose="05000000000000000000" pitchFamily="2" charset="2"/>
                          </a:rPr>
                          <m:t>9</m:t>
                        </m:r>
                      </m:sup>
                    </m:sSup>
                    <m:r>
                      <a:rPr lang="de-DE" sz="1800" i="0">
                        <a:latin typeface="Cambria Math"/>
                        <a:sym typeface="Wingdings" panose="05000000000000000000" pitchFamily="2" charset="2"/>
                      </a:rPr>
                      <m:t>[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sz="1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/>
                                <a:sym typeface="Wingdings" panose="05000000000000000000" pitchFamily="2" charset="2"/>
                              </a:rPr>
                              <m:t>m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sz="1800" i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  <a:sym typeface="Wingdings" panose="05000000000000000000" pitchFamily="2" charset="2"/>
                          </a:rPr>
                          <m:t>m</m:t>
                        </m:r>
                      </m:den>
                    </m:f>
                    <m:r>
                      <a:rPr lang="en-US" sz="1800" i="0">
                        <a:latin typeface="Cambria Math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SH series expansion:</a:t>
                </a:r>
                <a:r>
                  <a:rPr lang="de-DE" sz="1800" dirty="0">
                    <a:latin typeface="+mj-lt"/>
                    <a:cs typeface="Calibri" panose="020F0502020204030204" pitchFamily="34" charset="0"/>
                  </a:rPr>
                  <a:t> </a:t>
                </a:r>
                <a:endParaRPr lang="en-GB" sz="1800" dirty="0">
                  <a:latin typeface="+mj-lt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rr</m:t>
                          </m:r>
                        </m:sub>
                      </m:sSub>
                      <m:r>
                        <a:rPr lang="en-US" sz="1800" i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²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800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sz="1800" i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</a:rPr>
                            <m:t>n</m:t>
                          </m:r>
                          <m:r>
                            <a:rPr lang="en-US" sz="1800" i="0">
                              <a:latin typeface="Cambria Math"/>
                            </a:rPr>
                            <m:t>=</m:t>
                          </m:r>
                          <m:r>
                            <a:rPr lang="el-GR" sz="1800" b="0" i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Model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r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1800" i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en-US" sz="1800" i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1800" i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1800" i="0">
                                  <a:latin typeface="Cambria Math"/>
                                </a:rPr>
                                <m:t>+2)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i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de-DE" sz="18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1800" i="0">
                                  <a:latin typeface="Cambria Math"/>
                                </a:rPr>
                                <m:t>m</m:t>
                              </m:r>
                              <m:r>
                                <a:rPr lang="en-US" sz="1800" i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nm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i="0">
                                              <a:latin typeface="Cambria Math"/>
                                            </a:rPr>
                                            <m:t>C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  <m:r>
                                    <a:rPr lang="en-US" sz="1800" i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i="0"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3"/>
                <a:ext cx="11139054" cy="3385479"/>
              </a:xfrm>
              <a:prstGeom prst="rect">
                <a:avLst/>
              </a:prstGeom>
              <a:blipFill rotWithShape="1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1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FZ_Praesentation_blanko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  <a:txDef>
      <a:spPr>
        <a:noFill/>
      </a:spPr>
      <a:bodyPr wrap="none" rtlCol="0">
        <a:spAutoFit/>
      </a:bodyPr>
      <a:lstStyle>
        <a:defPPr marL="342900" indent="-342900">
          <a:buFont typeface="Arial"/>
          <a:buChar char="•"/>
          <a:defRPr sz="1800" dirty="0" smtClean="0"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1181</Words>
  <Application>Microsoft Office PowerPoint</Application>
  <PresentationFormat>Breitbild</PresentationFormat>
  <Paragraphs>346</Paragraphs>
  <Slides>19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Courier New</vt:lpstr>
      <vt:lpstr>Symbol</vt:lpstr>
      <vt:lpstr>Times New Roman</vt:lpstr>
      <vt:lpstr>Verdana</vt:lpstr>
      <vt:lpstr>Wingdings</vt:lpstr>
      <vt:lpstr>GFZ_Praesentation_blanko_DE</vt:lpstr>
      <vt:lpstr>Equation</vt:lpstr>
      <vt:lpstr>Formel</vt:lpstr>
      <vt:lpstr>PHOTO-PAINT</vt:lpstr>
      <vt:lpstr>PowerPoint-Präsentation</vt:lpstr>
      <vt:lpstr>PowerPoint-Präsentation</vt:lpstr>
      <vt:lpstr>Global Gravity potential Models (GGMs)</vt:lpstr>
      <vt:lpstr>Gravity &amp; Normal potential</vt:lpstr>
      <vt:lpstr>Disturbing potential</vt:lpstr>
      <vt:lpstr>Gravity functionals</vt:lpstr>
      <vt:lpstr>Geoid heights</vt:lpstr>
      <vt:lpstr>Gravity disturbances</vt:lpstr>
      <vt:lpstr>Gravity gradients</vt:lpstr>
      <vt:lpstr>Lab 1 – Goals</vt:lpstr>
      <vt:lpstr>Lab 1 Walkthrough – Task 1 (1)</vt:lpstr>
      <vt:lpstr>Lab 1 Walkthrough – Task 1 (2)</vt:lpstr>
      <vt:lpstr>Lab 1 Walkthrough – Task 2</vt:lpstr>
      <vt:lpstr>Lab 1 Walkthrough – Task 3</vt:lpstr>
      <vt:lpstr>Lab 1 Walkthrough – Task 4</vt:lpstr>
      <vt:lpstr>Lab 1 Walkthrough – Task 5</vt:lpstr>
      <vt:lpstr>Access to Practical Material</vt:lpstr>
      <vt:lpstr>Appendix (1)</vt:lpstr>
      <vt:lpstr>Appendix (2)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Beobachtung von windgetriebenen zeitlichen Veränderungen des Antarktischen Zirkumpolarstroms mittels GRACE</dc:title>
  <dc:creator>Inga</dc:creator>
  <cp:lastModifiedBy>Marius Schlaak</cp:lastModifiedBy>
  <cp:revision>953</cp:revision>
  <cp:lastPrinted>2025-02-10T07:50:40Z</cp:lastPrinted>
  <dcterms:created xsi:type="dcterms:W3CDTF">2012-07-18T06:05:10Z</dcterms:created>
  <dcterms:modified xsi:type="dcterms:W3CDTF">2025-03-09T15:35:50Z</dcterms:modified>
</cp:coreProperties>
</file>