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499" r:id="rId3"/>
    <p:sldId id="501" r:id="rId4"/>
    <p:sldId id="502" r:id="rId5"/>
    <p:sldId id="503" r:id="rId6"/>
    <p:sldId id="504" r:id="rId7"/>
    <p:sldId id="506" r:id="rId8"/>
    <p:sldId id="507" r:id="rId9"/>
    <p:sldId id="508" r:id="rId10"/>
    <p:sldId id="509" r:id="rId11"/>
    <p:sldId id="510" r:id="rId12"/>
    <p:sldId id="500" r:id="rId13"/>
  </p:sldIdLst>
  <p:sldSz cx="12192000" cy="6858000"/>
  <p:notesSz cx="6800850" cy="99329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80098"/>
    <a:srgbClr val="00589C"/>
    <a:srgbClr val="E3E4E6"/>
    <a:srgbClr val="0099FF"/>
    <a:srgbClr val="004D95"/>
    <a:srgbClr val="00FF00"/>
    <a:srgbClr val="CC9900"/>
    <a:srgbClr val="BBE0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8568" autoAdjust="0"/>
  </p:normalViewPr>
  <p:slideViewPr>
    <p:cSldViewPr snapToGrid="0">
      <p:cViewPr varScale="1">
        <p:scale>
          <a:sx n="95" d="100"/>
          <a:sy n="95" d="100"/>
        </p:scale>
        <p:origin x="11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92" y="4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817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817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9B25A86B-62B1-493D-927F-7187786C79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4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817" y="0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2" y="4718170"/>
            <a:ext cx="4987290" cy="4469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817" y="9436338"/>
            <a:ext cx="2947035" cy="496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B8A719FF-94DC-44B8-B8E5-F8786A031E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7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ＭＳ Ｐゴシック" pitchFamily="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3050" cy="37258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719FF-94DC-44B8-B8E5-F8786A031E7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52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10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FF5E-E116-A193-7EDD-FBF225B9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9F476AA-940C-13C7-AB7A-A360A5719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11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B1AC0AB9-A534-88D8-326B-029C475F1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5AC02EA1-8D12-461F-E236-011A245C1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9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12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2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3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4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5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6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7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8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DC4DD-B820-4B29-AD03-7329CDBC7025}" type="slidenum">
              <a:rPr lang="de-DE">
                <a:latin typeface="Arial" pitchFamily="34" charset="0"/>
              </a:rPr>
              <a:pPr>
                <a:defRPr/>
              </a:pPr>
              <a:t>9</a:t>
            </a:fld>
            <a:endParaRPr lang="de-DE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175"/>
            <a:ext cx="12192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304800"/>
            <a:ext cx="117856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" y="2362200"/>
            <a:ext cx="117856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98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76400"/>
            <a:ext cx="11785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" y="6300000"/>
            <a:ext cx="1967161" cy="46800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2069824" y="6471693"/>
            <a:ext cx="6560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Tx/>
              <a:buNone/>
            </a:pPr>
            <a:r>
              <a:rPr lang="de-DE" sz="1200" dirty="0">
                <a:latin typeface="+mj-lt"/>
              </a:rPr>
              <a:t>Spring School, 10-14.3</a:t>
            </a:r>
            <a:r>
              <a:rPr lang="de-DE" sz="1200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.2025, Schlaak &amp; Kalimeris</a:t>
            </a:r>
            <a:r>
              <a:rPr lang="en-US" sz="1200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 Lab 2</a:t>
            </a:r>
            <a:r>
              <a:rPr lang="el-GR" sz="1200" kern="1200" baseline="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 –</a:t>
            </a:r>
            <a:r>
              <a:rPr lang="en-US" sz="1200" kern="1200" baseline="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rPr>
              <a:t> Filtering/De-striping</a:t>
            </a:r>
            <a:endParaRPr lang="de-DE" sz="12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41CF9D-EC7F-43CC-9AF3-E99E9E6AB93F}"/>
              </a:ext>
            </a:extLst>
          </p:cNvPr>
          <p:cNvSpPr txBox="1"/>
          <p:nvPr userDrawn="1"/>
        </p:nvSpPr>
        <p:spPr>
          <a:xfrm>
            <a:off x="6606375" y="6494952"/>
            <a:ext cx="441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de-DE" sz="1200" dirty="0">
                <a:latin typeface="+mn-lt"/>
              </a:rPr>
              <a:t>	                		                     </a:t>
            </a:r>
            <a:fld id="{C486383A-AF54-48AF-8958-6F602DD205FF}" type="slidenum">
              <a:rPr lang="de-DE" sz="1200" smtClean="0">
                <a:latin typeface="+mn-lt"/>
              </a:rPr>
              <a:pPr marL="0" indent="0">
                <a:buFontTx/>
                <a:buNone/>
              </a:pPr>
              <a:t>‹Nr.›</a:t>
            </a:fld>
            <a:endParaRPr lang="de-DE" sz="1200" dirty="0">
              <a:latin typeface="+mn-lt"/>
            </a:endParaRP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65" y="6303950"/>
            <a:ext cx="1092339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g.ed.tum.de/iapg/nerograv/spring-school/practical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TEhUTExMWFhUXGBgaGRgXFxoYGhoXFx0XGhgYGxgdHyggGB0lHR0YITEhJSkrLi4uFyAzODMtNygtLisBCgoKDg0OFxAQGy0lHSUtLS0tLS0tLS0tLS0tLS0tLS0tLS0tKy0tLS0tLS0tLS0tLS0tLS0tLS0tLS0tLS0tLf/AABEIAKgBKwMBIgACEQEDEQH/xAAbAAABBQEBAAAAAAAAAAAAAAADAAECBAUGB//EAD8QAAECBAQEBAQFAgQFBQAAAAECEQADITEEEkFRBWFxgSKRofAGMrHBE0JS0eGS8RQzYqIVI1NygkNjc7LS/8QAGgEBAQEBAQEBAAAAAAAAAAAAAAECAwQFBv/EACURAQEAAgICAgICAwEAAAAAAAABAhEDEiExQVEEEyJhIzJxFP/aAAwDAQACEQMRAD8AQrEyhuv0/mIypoEPMnhIzKUEgAkk0AA1iBTlhAKiWAuTYRWxeKSUoKT4igqDkEFzyeyc3pHF8e+JVzFskNLBo91cyNH2rFGVxK7ONyP3H3Ecc93/AI7cc15r0SbNocyg9KpoM1AQBWxYPvDS0Zi3iejAKZiBu1db0+/I4HjWchBUzVSSyd3BNifrGjieJtJXTxqoa6HVnBV2jn09OkynlYxcwLWs3ZVEqYul8lGDuSl//LzPg5QzkgvRWjM9B4WABAPOu0YGGWtIUhhlCctyGZJSSljUaE6FNDQx1fwzgVTcwBYkpDKoMxJHb+axdarGW7LoRKVAsaciK+UHCQefaD4jBqQckxJSrZQY61B25iIS7tHXTwkhFNm2Hp72hTD1iWZjCAe+kBBYpesDlqrFloCtDWgDJVEiIrAsX5ViwFOOkBAhoV6EgUNTS2nWJkxBCNLwFcvraHHsxaSWIa+kCmrJJJ1L+cEAUqkOhcQIhhAWJaHUHOVL1Jq3YRIoYkFiQWoxFNjA5bF3NWpR361p6wsrQEigREy4QVBMwgISpkSJ0iE2XqIQVAMZMLIbxNCniSICLGGBoIkpG3OETSKE8SlGIgOIigwBpqNYdO0OFUhIINKwA3aJCaN4mqXFdUmKMleOSAStWVIsfdzyvHP8Sxi8QWYplAuAaZiPzKOw0Tv2gcrAjMFrKlkM5UX1sNhyi+WNLctj7rHHLk36fQx45Gf/AIUGKs3g1LRqy8MznlFhcul72jl2sdNRyk3h5SaHz9/tGlKmqAQ6nAIJI0Sl7+d+bWjQOHC6ZaVsb1a+hpfnrFLHSilQYj5Uir/Lmt1p6x0xz34TLHU2v4ZshmFVikBKmc18TmjaEsK0sb9vwIAICkpyhSswS9mZqjp2e0cNhJCnZVbNRmSNA1Ho7ncVaO5w/wDypUtGoSAOp9LmM5X6a4Z58up4xLTiJCpxfMhOZLWPhTnSRsGfkX5vxc0/mu1/fu8ei8GSBKSlTNly1ZiNaUcaeccR8S8KOFW6aylkhJ1BAByn9TA0OtXtHr5Jry+bkpFY0iabQKWKQZDtHNkxmPSFNLQ6K6RBetYCQrWJIAYN396wGXNZLCzuRS/11MOhQanv394Czmga6wkyoMEk7efvyEAFBIhTKxNSTpAyeTQASgwIiLLA2LekNMlbVggOaJomxF4YC9W+/L3tAJaq84kVONohEk+cARJiQlAxAN0hHMDAESisLIQTCzOH5wipj94ByYibQVqGIRRGVDLDGHlDSJqMAyDClTKwkHlDEQFlMPlO0Alq7QX8URRxEuYlQVmzJIUyaBlanVxyu7HrFfE4lKfEVV9/t9IhjJr1b5dVAmpFKef8Rzq5xVMLuwsOt48+OPavo3LToZHF0k2Y7m52PqfOLkzEiiwSwLkULip1qWuBHLLoCAXowILBhu/erxr4Qh2o1KaAEA27vasM+OYzcXC7uq31FCCFr8QrlNCzu7izOLDlZnjEXlVMzEA61qQSR4aHTKQH/V5aCMUr8Oq1ED5QWAAJIdRALtVg5tvGZJlsQAWFiGoCmir3qCX0qOcTjnitclbnCU5lIFyMuYjUk1U3fTbz6fEKCsRLlksDmV2SHbl1jA+HkgzkFL0Hi6tX1AvFjjeIyz0KH5Ukf1GLhP5w3rjyr0jhE8GoKT0FaaPqOkaeOwEvESjKmOxYgg+JKhXMLtt3I1jgvh/izkJzEuHIzFmoCyUhibbR2+FnmgbLysfsPIR9D3HhscPxLh5w6vw1VaxZgoaKHuhBgSTSO3+IcF+PILJJXL8SWBc/qSKElxpqQmOFTbnHDLHVc7EiaNV/tECQIkYhLlupu55ey0YQFb8mHIB33OveCIl0eCTZScxSSQzPR2B5Eh/OK4WRAWkqiYVFRCSa1Y84M7bvAFUqFpQCBpmbxOW77CAdA3aJqTuId4YmArLlB6Q65B6n3tFjL3h8tYIpfhc6wNo0Z0llEFnF2qOogU9FHhoAKfDBJlhA0vD3BihpSHeGUGaHkGvbzgk0OOcQKWXhlUgcpTHlB5iHigLtBiaRBKdD2iGZqQBJQpEzL1iMlVWgzwAskDKmi0Zb2gRw59iKPPJ6SwS9HJbTr1t1jGxGGWleZN6dexjSTNDsVGlncPtf3WCTwBoXHL3/ADzjy42419LUsZUtYLgJU7avo3Xme57anD1lKs6kpJIOYKAIILgt+kgWKSCGuIDJwzCpBO9i+uvpvFnDYdlupJJIKWBZ7Gj3LA05xvPPfgwxqZmqEvI4IIBVatQDW/aAYSWQmtbW1Be9KO53vD8VZLjUqIYM4ANmBoaKH8GJyiG7lmcgm21mJO1uzGeEyvl2PAJxWorKUpyy5aBlzNlSCkFlEl2S19YlipQWVEs1B5P+8S4HLAw4I1JpyDAdd+8DTIzfMWS79Xi8WOstRrkv+MLg2GyzM6CWsasDagGzgOY7bATgKqvuS3rpyjmElmagDbAetI1ZeISGJVXQJGY9tI9k8PHXYypuoZXT9z9hHP8AHeDgAzJYtmK0vYXzJpTVx5RCTxEpDqATtV1q5UACfdYv4TFFwpTgGw5chturWLZLGLHKPFLiPFpWGSVTFHMfkQPmV+yef1NIj8WBalql4SxL51ApCQbpS170pbahVl8J+EwDmm/8xR3ep5kkk+ceW5SO2P42d9s+d8UzM2fIkf1epesWOHfGMpZZcsp5ivkNfr1iv8T8H/AZWRWVT1dRA2+Yn6xziZQcH++je+cWasXPikuno2GxJWnMGY2LvS/pFgTlGOB4JjVS5gBJyk1DkByKWF47rCrf8p7gfYmFefLHQiFsb/eLcu1orTA2jQRCtvrBkYhhaGTMEMEjU1gqVMC1HvW4oQCNIBnhPAFTDpDkbnygCmHzOOUBzncNvEpOsEQUGV18oSEu/eJzPmHT94UsVPn+8UVag9IskxGePECSKtbysKD3vBUmArneDJWIGtPkTbyq/OvlECSOYgLeSAT07QSXMcQpiICvKDGDPDIFdWH3g6kQDpU8J4glVoKYo8cn5UpATLmBQFSZjjNyRkoOT6mK8nFzEFxcai4f+22kdpOwKQSo1FgzXuGc089IrpwjVLGrh01Jrle+j156Rxmcr2sFHFg/iDUs1C5e4YtGhw/i0spIU2a1FMSC9AFEUDA3NQIlicNImzDKDCYLkgtS6cwND2IcjZopI4KQSSjwpO9yDUAi9jSL1xq98j43EZ5gIVRh4lXLVDuamuhqADF6SkWsWFCxcuQbNv3g3DcAkIKyySCKlgModjl3N9TUdYKZdQEFRYBWYWBCmFaVq2oqYmUWZSupwEspw6Egu6SXt8xJ+8W0yqMA/wBPdorYPBqlglaya5QmjAE7tVvbxcnLyux7+kduLC47tZ5c5dSBhCgQChBH+pLN0UGMX5KtESwTqomg0oNe8ZWIm5Eha5oSLqKtGewJaKxx2JxQyyf+XK/6i05VKG4Qljl2cpBb81o7OLeIlSzmmqBVs4FOgNdafWKWN42hfhQ6ipsyy4YOCw8hyvsw5GelKJ6pUpyUACbOU2YksciWGVG3hAZjqxEpmCVNSQCzlLMcvicABxYBw8cs+T4jvxcXrKunxsgZMwJ6irdtYj8O8W/EeWsMUlndweh2t57xU+HACqZLBIUlgQpRYu9wTekWeMASUPLTmXmFqdhv/Eeb14fQ8XWUP8SgzJapf4YJb52BPbbrWPNZuGmSyykkMb6UvXcUj0/hmMTipIVTMnTcfcERh/GuJSJaElhWwuWG3X0BjWOVl04cuEs7OGUFguS1bDRufu+lo9M4YoqlIUbmu2sclwThX46q/KGzHYaJHMn3SO4TLZrtzJ9NfWOr5/Jr0lNHeBCYLVg605b+3h1B2bNTcv1bYRHFFIiCkHQwYygz5vF+lvV7QyZTVcwEFo2De+dYiEHl3D/WLBFIi9QN4oEUACsQCSHHu8Gmlr1FoHc9PpBEmck9mh0JBUC4HP8AcCsR1MSSqrbwAZzEiCpSf7RLEywyVlQJN06tZ+VoaRMcQAlXtp6iGmIvFo38/OBgMesBXlrY9YOuZUDeALlxB/SAuvXqXeJQNWnKHUqjxQ8wH+Icg7DzEPCKhAUeKYRCFAKu1ACWNiCVC1xX9ooTZCcpykglNCKgHfZ/35xoYjCqWPGEqULKqktSjpqQ2h5bRGdKWAEpSQlNtSQNCXr0by183V7dzTnsPhK50BlAsqmQkhiFEnRz7Bi5h5yi6DlJAZJzEO4oo+Qr1i/MUwJKXNSzXN/zUvpFPFISmWF/hgZcpA1CuouHJcPHSeGdMnEoqXu/ho4IJq1Wpu2vNo0uF4YZg5y28IFwg5jQnkzhtIngFCY+YMoGvhcGwAcmhZ/IXgnEHRLUxUVACpD5QcoVUf6Sr02h8r6WeKY8pUJYSSSUHwmozKNWb5Q13GkZeL+JEJlzFZisscqksRchwWZkvc0tUxZ4nO/xGDkIlKechfiZwCgg5nXQN/llnD0a0U8LwubKlrlzZaz+MyVEO5G34jEJqXqSamhqR1z5buSM44eLaLwvCmeETZ4JqTLk0ah+dQ3dyyh4aUesdRMxSJUpSyXCQVKNg6QXA3ZrxyWB4jMlIQJklaWcFSEKWhgSzKS5H/kAfrBuI8ZkTGk/iy0omHMp1hDAEKUDmYpzH8p3V0jqwxuEYsZCVjxqKlr5zFlz2FB2jTw+KeWgJDhilYsairc3itjcLKAeXPkkUoosf6kkv/SIrYOSu/4kpI/+VLfQfWPPca9s5MZrVafE5uWaMTVKmGdSLKIHzKRo+qWIGnLV4LjE4mUrP+c5gRTKzANtYGM2VwdU0BapiSAHBR/zHrlDflPicXpHY4H4PTLkrV+ItUxKSQkAITSvygEuwIvfSH68qTnxwv8ATmppGHzlAJUslkJDOdTT5QTUm3i3vkcJ+Hp09X42KLAuyB81T5IFNHPeo6mWi16De/PYnnBkn+ImOOnn5ueZeMQ8Pg5cpBSkAB+Zdt3vrBzNB0Yt7MBNdYeX/aNvKdBr0MTQptIgkNDiAkYk8DESVBCLmJ5RR4SFf3hyK8tfYgBrDvFdCWV2i4tLc4AtD2gIncQOaLFoKntESmoGnWCJzBmuWe5v1O5gElVR5RJSSKPT9oHkIY+X1gLZVURNnirmcjzgyVVNIBILkg6f2gc+WxdqGJqVWJ3igCZlILLtAp6QGb2IeQujQBEzWFnuKwkKpEVCu41gah17RRflT0rANa8ia12B2PlE0EGxB3qHHr9ozRKFT4uxI5E+Etb6QWagCubxabjmfbw6PQ0VS4j/AIJKtB9D5iKcmaWDLI61+v3h/wDHKFfCfT1EOhsabwsKsT2LwAcENQFULhm3DaEabNFlGPJc5HA5gF+mnnB8Li0zDlCVPt6WN4z1i7rLR8PBKSlIKQSD4VPZgKKFqWeLOIwS2SlKgkC7pcq28T06tGoiYOfqPSHc6F+sS4T21OTKeHOT8PNQVZJa1A1dBQWV/wBpUFKB6HTrGWs5Zi5uIBS4QkfiAjwh1F87Juoi+g7dwQ4qPvCloGhbpGt1lzWFl4eYkEIkqroJbfSvkYvyuESiQVJdrAJypHVm8qRdn8EkLLqlSyd8oSr+tICvWKc34XlsPw1zpRGsuZmfrnzHyYxe39I0cIgpUSlGgygM4Y3GjgEMLCjCkb3Bw6Gr35+kcSrhuMl/5WKEwfpmpIPdQCnryAixI+I8XKBE3CkiozJ8TP8AmdBV6gWrGpyQ0ooPhHSJpQTa8VMNjpSrLAOygxp0ceZi2gm4tuKjzEctxyuNia5bMHDkPcad6d4CisNBAgjzry5RUGoKM/q3eIgRYn5Q5Bd2uKg2PTSKqksYAqpgYBqxB7Q82YCUpAtf3yiD++UAQQgRvWB5nhQRMzHOzRGkMTaEIBpZv79/zDLDsb7/AHhly6vr1gZVVx5QQWczefnE5ssZCM4UU/pBIYB/mNNSPOK0xbiHkKvADLiLZioUm5gkma9DAEUj377wyVxJSohMHs0ihTNx+8BlAvFhCKBohMJ0FfO0AR9NYC/XyiSZlH1MDXcxRpzFDdulIDOkoLOXprptyp70hi4rVyKnbpq8RQAkVSPN79axt2VlrSDR77uPW39okFhwEksXqNKVNPesSUqm297sRv1HnuYEj5qCoHNi++phVgkuckWLUtXtRrfXvBMHNmS5hmBs1QxBts+p6P3gZbQnkxCfMEue0LI1QSDsXbpbfSGhPifEJkxST8oFGCr/AEiP+LUk1vvzI+0QViXIB0HTS2oaGlTXNCNWB0eGjY44nMFy76DYHnFlPEuvcDvURTTJer+g+rHnEAltAdv5a0TQ1UcUTSh7fXTygkriSL5iOqT9RSMdi/y9Bv8Av22gkqWNv7drV1idTbflYxKrLSe4g2fce/rHOT5CdWo9Sxvs/cd4nLQE/Isi3yuB9W0iaVrYzBSZv+ZLSo7kBx0Vcdoyp3w4gVlTFyzoD40+pzf7oEjHzbBeY0uPM/KPqdbQdPF5gvLD9/Lc9hEuBKpzsNikM6UzRuk+JuYUyuySYAniSCcpzS1fpWmtdWoR6xro4wx8UlWnykG9uXrBV4qRNGWYHH6ZiAoejpHWM9bPS+L7cti5mMJ8CELGmSYSf6DkUS2wNoqTOIYtPzyylv1JWjzJMdPO4BJU5kzSg/6Vhae6VFwOQIiuuTjZPytOT/pLHrkWWHYk9Y1OSz3E6Y1hSOOrNcj8wrM79BFlPxEn8wI7fyIsnieHUvLPkJTMNXWgJVS5Yhz1tXyuJwOFmBkqIOz115ZRY6GNTlwvuJeNTk8YlH8w70+sXEYlJsp/I/SK2K+Ew3hbyp/UGJ7CMPF8GXL/AClI3Bv2Ip3MbmOF9MXF1Clg2IgkcXLxcxFSVEc8xHmkqAif/Gpj+DIdxmB8myn0h+r6Z612TCEmSDcRyqPiVafnQod/sR94u4f4mQbv3T/+SYz+qo1Z0loCktp327QyOOylUzJq1HAP9JYxP8RBFCR1FIzcKhyxvEUmHCAbEecOmUaEihp5N+4jOhbDFIYPe5p27RB6jav02gKSU6+u9fpElKq7U35xQ8tdWMOv3206fxEVlJrEVAHlteACoViYETGHo70h0yOvvtAEOJBIYgvq4fXvCQ4cu5pdyG+0YMue5qKQVCxs3eJOWPffx8t6bJJO3rDS72vt/eMyXi1CxV0vBZeMOhEa74ud4sovLSRqfVmiE9wNDR3Zmprq/usVTPrUDtTrzieJxCFakFmZ/Xr3izPFLx5T4QO4o43Nz1P7RYw6UsbWF3AryLctTFeWstq3I7WHvlBkKTlq77Mew3jW2BSliATrSrF+m3aDoQKVcjYfVgwflu0V5DNRi96vXSl9NYsTRRwwFeX8nzgBzEgq5pDg7O4cNu3ppDzkqFRUvSlbjn1tClCn7W9NfekPJkl8xL61oBEUJRLcjarBvKKkkKzKzsz+BttbdqnnF6YwIC2Kiab/AMwEqTnykjNcCrtrbT6wiILTX6AUPffq+sUsRiWJDGl2qGcX7/UbxoE05/ewv/MQKUJJJS5o1B0JYsN/IxUPwyeS9f4b++2hjVQph7/eKKAAWApo2kFOY6gnR6+wAHgpTMOm6g7h6j0BDezE5WVCWBVpRLgVe+j0NYq/iHMHSRmsQa6FqUH5t7c4aYpdwO453oR0ghpylL8CmUk/lmJSoeRTd/e2XiMAlJdAUgn/AKRJFXZ0rcM+iSk8t7c6cGatXsDc2sH9KNBeHoOUArzZXcqFfLpGbjK1LYrcMxypYImX0UxfShS5OgNy7VaNuTxB05icya1Fd/0ipZqAcqxWwsp6kDnr36wkISmqsxGoBYnvStq39I53j+q12+xpmEw80+JAB/UAAXBI+ZNdPWM7F/CkuZ8qwf8AvAVy+YVG3zR3EzgEmYCkDI3hdFiwr4S4AqB94zsZ8NzZRKpas5qf0qNyB4i2tHU1dIkzzxXrjXn2K+EpyPkCwP8A215h/QSD6mMXE4ScgsQlR2WjIr1y+hMejibOQWmhuqSASwFKAgO5/Ne+kGTj5SvCsK1cMFihAPhPiYOHNRzjpj+R9s3jrymdNy0XLUkclUPQKDHzhkYlADJWUf8AiUn+pMepq+HcPM/y1JBP6QqX/sqIycd8Ck/KJan6IPmkgnuI6zkxrFxrjMPjJ7eCbn7hXoqLKePYhF0oVv4SPVJaD8S+C5kupRMRzbMnsafeM3/C4hPyzM/IkE+Uy3aOksrNxaUr4s/VKI5pUD9Wi9I+JpButST/AKkkfRxGAcZMT/myAeeUg+rj0gicVhlXTlPRvUOP9oh0xrOnX4bGy5nyqSeSSD6RdkAD83b+8cKnhUhfyTG6MfoQf9sFl4TFS/8ALnZhoMw/+qmJ8ozeKJp3JoaWMEpHDp47iZZAmSwexSft9ItD4xTrLmA7MD6tGf134NLIQ2oiUTTKgmQGgvrHzJlljNv0dwwzy1PauRtCCYNkpeHyx2l7YvNnh0z1QSeX7wgmDs4YnnaI5KRiZWV0y45lN3R5YoYdJJc9KRJIoz0iM2VqI3cnH9W/gSWovr5xZTOfU9DV4rIRSH/D9++cXvYz+iZLsnEt+nyYw/8AjCxD351iizknlEgivI25PD9qX8YYrBINyHYkVD84aUg3JB6Cu5isza6w4L/3jU5mL+LViYS4rRnOta7hh1rWGXKPMCujv72iKc7PVocTVbe+0a/dHP8A82XwSJgc6NqPrBJksKTUm99Q37FvIQCn6frEgqjM1283jU5MaxeHOfB5WYliAQC4Y3IIIoQcvrB1TjVgPM8qbRXelPWvSJhYs/VvdY12xY6ZfQsmWygo7ueXhVV9nMTkTUkrUn5SRUbgBy/l5c4HJWA31dm59YsmaSfmB2L6dIfKCJTzsIhhJWaYhO6k8tb9rwNTudbv70ifCphMxAAepbqAcorz1pF+CO64VNBlIKbKdVmuSXI0MWppBivJliWmWkkA5UpryAH2gk00LV+nWMLSVlII0tuOjaxkzvh2QflTkOmUtTTw2HYCNB/o3LrA/wAV2Y9dz7+8LJfa7sc1xL4Wm/8AprSuzBQY0L0dwTS7i8UV4ifhgAQsDQK8QJOgUosT3jsvxRAZuLFrvRqftHPpPhrt9uZwfxAoliMoq5QVJ2YtrTUFoNiJ0ib8xlqJsJiUqPJioEvfWLGI4fJUfky80+EeVvSMjEcCU+aWt6j5ixpYB3Tbo/WG84fxqwrgctnR4HqwJKToQXJ9GipP+FJMwVlJJdjldJsD0NxAFKmSA7KQB5cg9r84s4L4jmA+JIV8uhBAIINXYnp941Ob7ZuDA4j8BJBeWtSOS6jzH7RkT+EY2Tbxp5F/S/pHp+H41KWS/hLMx18oDjChTMBU3GzeUdcea7ZuEeW/8ZmS/DMlkbioHl8vpBBxXDm8uvRP2b6R6DOwCVioB1ykP9YzpnwlIJcyEdlN6Zo7zk2x1VggNb1gsqVyp1hQo+XfD7mGs5qz0InBkMwv94HMw5H8VhQon+tby1nLNekhIGVyL0EREpqEd4aFG8fe3Dl/jJILLkh3JptvBMRJDUaukKFGLXTHHxPIBQSaDsIlLlEEH6w8KLb50Sbm6GR9YKtHKlK9bQoUCT2YStN6RASWuKQoUSLl4m12WH0FbU5Q4khqwoUddTTzW3ejqwQ5wI4MWBhQo11jjMsvsxwCv5gZwpFxDQomeEkTDltuqjMkV0hJRSsKFGdu1xlhLQQwCj5w+GmLSXBLh2ILGvOFCizKudwmlz/jE0qJKiTzAP2jRlfE8wJCcqCBahBp3hQo3Mq53CJj4kGqG6HudN4JL+IJZNQsPy+jGFChtLhJCmcXQqy/rERi0j8wfrChRqRzs0ErEG94PLhQofDKQWwd7CKuL4bJWHyMTV00O2lNrw0KM30sUcT8MzGzS5gIDUVRTvZ6j0+kY34c2SQVJKWdgLAFqFiQevOFCjNx1PC9lqTx/KwVV6cyevnF2X8QyyAS45EinlDQoY55T5b6yv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679575" y="2227719"/>
            <a:ext cx="8917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International Spring School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Neustadt an der Weinstraße, Germany, March 10-14, 2025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Lab 2: Filtering/De-striping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Marius Schlaak (TUM) &amp; Grigorios Kalimeris (TUM)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1" y="78449"/>
            <a:ext cx="9060696" cy="2965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B2F15BD-130D-455A-8C69-20F696BC5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98" y="6058800"/>
            <a:ext cx="1680522" cy="720000"/>
          </a:xfrm>
          <a:prstGeom prst="rect">
            <a:avLst/>
          </a:prstGeom>
        </p:spPr>
      </p:pic>
      <p:pic>
        <p:nvPicPr>
          <p:cNvPr id="15" name="Grafik 14" descr="http://thinkingarchitecture.architekturtheorie.tu-berlin.de/Bilder/tub_logo.png">
            <a:extLst>
              <a:ext uri="{FF2B5EF4-FFF2-40B4-BE49-F238E27FC236}">
                <a16:creationId xmlns:a16="http://schemas.microsoft.com/office/drawing/2014/main" id="{51FCA9FD-E91B-4CC7-BA2E-F822D8589A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74" y="6035697"/>
            <a:ext cx="97256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0F45BA1-93C2-4100-9B8C-01F6F8430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724" y="6056963"/>
            <a:ext cx="2712324" cy="7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B5B706E-ED1C-4A5E-884D-B9589B0FA1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30" y="6058800"/>
            <a:ext cx="1060286" cy="720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510F224-07DD-4D3C-8FCD-F816B1E647C5}"/>
              </a:ext>
            </a:extLst>
          </p:cNvPr>
          <p:cNvSpPr/>
          <p:nvPr/>
        </p:nvSpPr>
        <p:spPr bwMode="auto">
          <a:xfrm>
            <a:off x="10493117" y="6058800"/>
            <a:ext cx="12304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>
              <a:ea typeface="ＭＳ Ｐゴシック" pitchFamily="96" charset="-128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F8EA56D-AC77-4A76-8C19-1161A6A23F1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39" y="6198135"/>
            <a:ext cx="969813" cy="7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885FD09-8C60-498C-B7CE-E6CB0AB3D6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198208" y="6072865"/>
            <a:ext cx="1127849" cy="6987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Lab 2 – Walkthrough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0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Read and visualize a synthetic “true” monthly model as well as the same model superimposed by typical GRACE noise in terms of </a:t>
            </a:r>
            <a:r>
              <a:rPr lang="en-US" sz="1800" b="1" dirty="0">
                <a:latin typeface="+mj-lt"/>
                <a:cs typeface="Calibri" panose="020F0502020204030204" pitchFamily="34" charset="0"/>
              </a:rPr>
              <a:t>EWH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Apply different filters (or combinations of filters) to the noise-polluted model. Which approach yields an optimal result?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  <a:cs typeface="Calibri" panose="020F050202020403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Compare with true signal!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Repeat these tasks for real monthly GRACE solutions.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  <a:cs typeface="Calibri" panose="020F050202020403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No true signal available for comparison…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44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45840-1E09-C7C9-0495-379B4BC5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E8FBF4-873D-B304-79F9-86C788B92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Access to Practical Material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FFE442-16DF-05C7-E891-157AA883BED4}"/>
              </a:ext>
            </a:extLst>
          </p:cNvPr>
          <p:cNvSpPr txBox="1"/>
          <p:nvPr/>
        </p:nvSpPr>
        <p:spPr>
          <a:xfrm>
            <a:off x="1371601" y="807574"/>
            <a:ext cx="9970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Instructions, Data, and Source Code are available on the Spring school website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  <a:hlinkClick r:id="rId3"/>
              </a:rPr>
              <a:t>https://www.asg.ed.tum.de/iapg/nerograv/spring-school/practicals/</a:t>
            </a:r>
            <a:r>
              <a:rPr lang="en-US" sz="1800" dirty="0">
                <a:latin typeface="+mn-lt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A8EBCB-3C87-0820-E81A-0486A06BF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447" y="2007903"/>
            <a:ext cx="7785267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sz="2600" dirty="0">
                <a:solidFill>
                  <a:srgbClr val="0F6FC6"/>
                </a:solidFill>
                <a:cs typeface="Arial" pitchFamily="34" charset="0"/>
              </a:rPr>
              <a:t>Appendix (1)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3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>
                <a:latin typeface="+mn-lt"/>
              </a:rPr>
              <a:t>Undersampling</a:t>
            </a:r>
            <a:r>
              <a:rPr lang="en-US" sz="1800" dirty="0">
                <a:latin typeface="+mn-lt"/>
              </a:rPr>
              <a:t> of observed signal will result in erroneous reconstruction…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740E68-A8FB-493A-9E7F-DEDDD6023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3423" r="16569" b="7143"/>
          <a:stretch/>
        </p:blipFill>
        <p:spPr>
          <a:xfrm>
            <a:off x="2455624" y="1329266"/>
            <a:ext cx="6634207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Temporal aliasing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3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Main cause for temporal aliasing: high-frequency, high amplitude signals originating from non-tidal atmosphere/ocean and ocean tides</a:t>
            </a: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Reduction is attempted by introducing background models</a:t>
            </a: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Nevertheless, striping still occurs due to discrepancies between models and the “true” world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09" y="3173821"/>
            <a:ext cx="6021673" cy="29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6">
            <a:extLst>
              <a:ext uri="{FF2B5EF4-FFF2-40B4-BE49-F238E27FC236}">
                <a16:creationId xmlns:a16="http://schemas.microsoft.com/office/drawing/2014/main" id="{0D1EEA6C-26E5-448D-9BA5-CC7407A71F1B}"/>
              </a:ext>
            </a:extLst>
          </p:cNvPr>
          <p:cNvSpPr txBox="1"/>
          <p:nvPr/>
        </p:nvSpPr>
        <p:spPr>
          <a:xfrm>
            <a:off x="2954908" y="2773144"/>
            <a:ext cx="417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Unfiltered monthly variations </a:t>
            </a:r>
            <a:endParaRPr lang="en-GB" sz="1800" b="1" dirty="0">
              <a:latin typeface="+mj-lt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9864E85E-D457-4514-88AE-72AFBC442C61}"/>
              </a:ext>
            </a:extLst>
          </p:cNvPr>
          <p:cNvSpPr/>
          <p:nvPr/>
        </p:nvSpPr>
        <p:spPr bwMode="auto">
          <a:xfrm>
            <a:off x="7878666" y="4137411"/>
            <a:ext cx="226243" cy="72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cxnSp>
        <p:nvCxnSpPr>
          <p:cNvPr id="7" name="Gerade Verbindung mit Pfeil 11">
            <a:extLst>
              <a:ext uri="{FF2B5EF4-FFF2-40B4-BE49-F238E27FC236}">
                <a16:creationId xmlns:a16="http://schemas.microsoft.com/office/drawing/2014/main" id="{DAD64D3F-2A52-4D3F-8BD3-EC632BD727EA}"/>
              </a:ext>
            </a:extLst>
          </p:cNvPr>
          <p:cNvCxnSpPr/>
          <p:nvPr/>
        </p:nvCxnSpPr>
        <p:spPr bwMode="auto">
          <a:xfrm>
            <a:off x="8104909" y="4497411"/>
            <a:ext cx="33866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18">
            <a:extLst>
              <a:ext uri="{FF2B5EF4-FFF2-40B4-BE49-F238E27FC236}">
                <a16:creationId xmlns:a16="http://schemas.microsoft.com/office/drawing/2014/main" id="{7C296E78-2207-4847-8F85-C907FA106651}"/>
              </a:ext>
            </a:extLst>
          </p:cNvPr>
          <p:cNvSpPr txBox="1"/>
          <p:nvPr/>
        </p:nvSpPr>
        <p:spPr>
          <a:xfrm>
            <a:off x="8443576" y="3697192"/>
            <a:ext cx="2898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unit [mm EWH]</a:t>
            </a:r>
          </a:p>
          <a:p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EWH : Equivalent Water Height</a:t>
            </a:r>
          </a:p>
          <a:p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More information in the next slides!</a:t>
            </a:r>
          </a:p>
        </p:txBody>
      </p:sp>
    </p:spTree>
    <p:extLst>
      <p:ext uri="{BB962C8B-B14F-4D97-AF65-F5344CB8AC3E}">
        <p14:creationId xmlns:p14="http://schemas.microsoft.com/office/powerpoint/2010/main" val="1128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De-striping of temporal fields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3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GRACE-typical “striping” induced by temporal aliasing (mostly) superimposes all hydrological signals </a:t>
            </a: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How can one reduce the striping in order to reveal the hydrological signal?</a:t>
            </a:r>
            <a:endParaRPr lang="el-GR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b="1" dirty="0">
                <a:latin typeface="+mn-lt"/>
              </a:rPr>
              <a:t>Filtering!</a:t>
            </a: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A wide range of filters is available for this purpose</a:t>
            </a: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Gaussian filter (Gaussian window with different filter radii)</a:t>
            </a: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Swenson-</a:t>
            </a:r>
            <a:r>
              <a:rPr lang="en-US" sz="1800" dirty="0" err="1"/>
              <a:t>Wahr</a:t>
            </a:r>
            <a:r>
              <a:rPr lang="en-US" sz="1800" dirty="0"/>
              <a:t> </a:t>
            </a:r>
            <a:r>
              <a:rPr lang="en-US" sz="1800" dirty="0" err="1"/>
              <a:t>decorrelation</a:t>
            </a:r>
            <a:r>
              <a:rPr lang="en-US" sz="1800" dirty="0"/>
              <a:t> filter</a:t>
            </a: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DDK (different filter strengths; DDK1 (strongest) – DDK8 (weakest))</a:t>
            </a: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Wiener optimal filtering</a:t>
            </a: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VADER filter</a:t>
            </a: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endParaRPr lang="el-GR" sz="1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/>
              <a:t>…</a:t>
            </a: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" name="Textfeld 18">
            <a:extLst>
              <a:ext uri="{FF2B5EF4-FFF2-40B4-BE49-F238E27FC236}">
                <a16:creationId xmlns:a16="http://schemas.microsoft.com/office/drawing/2014/main" id="{7C296E78-2207-4847-8F85-C907FA106651}"/>
              </a:ext>
            </a:extLst>
          </p:cNvPr>
          <p:cNvSpPr txBox="1"/>
          <p:nvPr/>
        </p:nvSpPr>
        <p:spPr>
          <a:xfrm>
            <a:off x="5540119" y="4776280"/>
            <a:ext cx="516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! Combination of filters possible</a:t>
            </a:r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id="{9864E85E-D457-4514-88AE-72AFBC442C61}"/>
              </a:ext>
            </a:extLst>
          </p:cNvPr>
          <p:cNvSpPr/>
          <p:nvPr/>
        </p:nvSpPr>
        <p:spPr bwMode="auto">
          <a:xfrm>
            <a:off x="1034805" y="3025047"/>
            <a:ext cx="5903323" cy="36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9864E85E-D457-4514-88AE-72AFBC442C61}"/>
              </a:ext>
            </a:extLst>
          </p:cNvPr>
          <p:cNvSpPr/>
          <p:nvPr/>
        </p:nvSpPr>
        <p:spPr bwMode="auto">
          <a:xfrm>
            <a:off x="1034805" y="3558696"/>
            <a:ext cx="3537195" cy="36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9864E85E-D457-4514-88AE-72AFBC442C61}"/>
              </a:ext>
            </a:extLst>
          </p:cNvPr>
          <p:cNvSpPr/>
          <p:nvPr/>
        </p:nvSpPr>
        <p:spPr bwMode="auto">
          <a:xfrm>
            <a:off x="1034805" y="4136226"/>
            <a:ext cx="6911991" cy="360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69" y="2402805"/>
            <a:ext cx="4981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Gaussian filter (1)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3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Isotropic filter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Applies degree-dependent weighting of SH coefficients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Filter strength is proportional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to filter radius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0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Gaussian filter (2)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2"/>
            <a:ext cx="11139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n-lt"/>
              </a:rPr>
              <a:t>Example: Gaussian 500 km (Filter radius = 500 km)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35163"/>
            <a:ext cx="119459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3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Swenson-</a:t>
            </a:r>
            <a:r>
              <a:rPr lang="en-US" sz="2800" dirty="0" err="1"/>
              <a:t>Wahr</a:t>
            </a:r>
            <a:r>
              <a:rPr lang="en-US" sz="2800" dirty="0"/>
              <a:t> </a:t>
            </a:r>
            <a:r>
              <a:rPr lang="en-US" sz="2800" dirty="0" err="1"/>
              <a:t>decorrelation</a:t>
            </a:r>
            <a:r>
              <a:rPr lang="en-US" sz="2800" dirty="0"/>
              <a:t> filter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2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Anisotropic filter</a:t>
            </a: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Empirical approach (a-priori assumptions on error </a:t>
            </a:r>
            <a:r>
              <a:rPr lang="en-US" sz="1800" dirty="0" err="1">
                <a:latin typeface="+mj-lt"/>
              </a:rPr>
              <a:t>behaviour</a:t>
            </a:r>
            <a:r>
              <a:rPr lang="en-US" sz="1800" dirty="0">
                <a:latin typeface="+mj-lt"/>
              </a:rPr>
              <a:t>)</a:t>
            </a: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Attempts to remove order-wise correlations within SH coefficients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510210"/>
            <a:ext cx="1194593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DDK filter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75149A-905D-48E8-B259-0A23CBE45B44}"/>
              </a:ext>
            </a:extLst>
          </p:cNvPr>
          <p:cNvSpPr txBox="1"/>
          <p:nvPr/>
        </p:nvSpPr>
        <p:spPr>
          <a:xfrm>
            <a:off x="203201" y="807572"/>
            <a:ext cx="11139054" cy="54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Anisotropic filter</a:t>
            </a: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Combines empirical assumptions (concerning observation geometry) with actual data-based covariance information (block-wise correlations within a SH order)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Example: DDK8 (weakest)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l-GR" sz="1800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4085"/>
            <a:ext cx="11964988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6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Global surface density (1)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1"/>
                <a:ext cx="11139054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Mass per unit area on the Earth’s surface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Global surface density </a:t>
                </a:r>
                <a14:m>
                  <m:oMath xmlns:m="http://schemas.openxmlformats.org/officeDocument/2006/math">
                    <m:r>
                      <a:rPr lang="en-GB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sz="1800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; unit: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sz="1800" dirty="0" smtClean="0">
                            <a:solidFill>
                              <a:schemeClr val="tx1"/>
                            </a:solidFill>
                            <a:latin typeface="+mj-lt"/>
                            <a:cs typeface="Calibri" panose="020F0502020204030204" pitchFamily="34" charset="0"/>
                          </a:rPr>
                          <m:t>kg</m:t>
                        </m:r>
                        <m:r>
                          <m:rPr>
                            <m:nor/>
                          </m:rPr>
                          <a:rPr lang="de-DE" sz="1800" dirty="0" smtClean="0">
                            <a:solidFill>
                              <a:schemeClr val="tx1"/>
                            </a:solidFill>
                            <a:latin typeface="+mj-lt"/>
                            <a:cs typeface="Calibri" panose="020F050202020403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de-DE" sz="1800" dirty="0" smtClean="0">
                            <a:solidFill>
                              <a:schemeClr val="tx1"/>
                            </a:solidFill>
                            <a:latin typeface="+mj-lt"/>
                            <a:cs typeface="Calibri" panose="020F050202020403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de-DE" sz="1800" dirty="0" smtClean="0">
                            <a:solidFill>
                              <a:schemeClr val="tx1"/>
                            </a:solidFill>
                            <a:latin typeface="+mj-lt"/>
                            <a:cs typeface="Calibri" panose="020F0502020204030204" pitchFamily="34" charset="0"/>
                          </a:rPr>
                          <m:t>²</m:t>
                        </m:r>
                      </m:e>
                    </m:d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SH series expansion:</a:t>
                </a:r>
                <a:endParaRPr lang="de-DE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n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l-GR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b="1" dirty="0">
                    <a:latin typeface="+mj-lt"/>
                  </a:rPr>
                  <a:t>Alternative representation of </a:t>
                </a:r>
                <a14:m>
                  <m:oMath xmlns:m="http://schemas.openxmlformats.org/officeDocument/2006/math">
                    <m:r>
                      <a:rPr lang="en-GB" sz="1800" b="1">
                        <a:latin typeface="Cambria Math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1800" b="1" i="1">
                        <a:latin typeface="Cambria Math"/>
                        <a:ea typeface="Cambria Math" panose="02040503050406030204" pitchFamily="18" charset="0"/>
                      </a:rPr>
                      <m:t>𝛋</m:t>
                    </m:r>
                    <m:r>
                      <a:rPr lang="en-GB" sz="1800" b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equivalent water height (EWH)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1800" dirty="0">
                    <a:latin typeface="+mj-lt"/>
                  </a:rPr>
                  <a:t>Central Assumption: Mass variations are caused solely by changes in water storage on the Earth’s surface</a:t>
                </a:r>
                <a:endParaRPr lang="el-GR" sz="1800" dirty="0">
                  <a:latin typeface="+mj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1800" dirty="0">
                  <a:latin typeface="+mj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1800" dirty="0">
                    <a:latin typeface="+mj-lt"/>
                  </a:rPr>
                  <a:t>Used to describe temporal (e.g. monthly) variations within the Earth’s hydrology</a:t>
                </a:r>
                <a:endParaRPr lang="el-GR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1"/>
                <a:ext cx="11139054" cy="5109091"/>
              </a:xfrm>
              <a:prstGeom prst="rect">
                <a:avLst/>
              </a:prstGeom>
              <a:blipFill rotWithShape="1">
                <a:blip r:embed="rId3"/>
                <a:stretch>
                  <a:fillRect l="-328" t="-596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0642" y="2438647"/>
                <a:ext cx="9681329" cy="110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de-DE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  <m:sup>
                                  <m:r>
                                    <a:rPr lang="de-DE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de-DE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i="0">
                                      <a:latin typeface="Cambria Math" panose="02040503050406030204" pitchFamily="18" charset="0"/>
                                    </a:rPr>
                                    <m:t>nm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i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  <m:r>
                                    <a:rPr lang="de-DE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i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nm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2" y="2438647"/>
                <a:ext cx="9681329" cy="1100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8">
            <a:extLst>
              <a:ext uri="{FF2B5EF4-FFF2-40B4-BE49-F238E27FC236}">
                <a16:creationId xmlns:a16="http://schemas.microsoft.com/office/drawing/2014/main" id="{B3F4A4B0-A963-430E-9A4A-650C709F47C0}"/>
              </a:ext>
            </a:extLst>
          </p:cNvPr>
          <p:cNvSpPr>
            <a:spLocks noChangeAspect="1"/>
          </p:cNvSpPr>
          <p:nvPr/>
        </p:nvSpPr>
        <p:spPr bwMode="auto">
          <a:xfrm>
            <a:off x="4482325" y="3001099"/>
            <a:ext cx="432000" cy="432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16" name="Gerader Verbinder 19">
            <a:extLst>
              <a:ext uri="{FF2B5EF4-FFF2-40B4-BE49-F238E27FC236}">
                <a16:creationId xmlns:a16="http://schemas.microsoft.com/office/drawing/2014/main" id="{DF7C1196-F49D-4BB0-9D35-72442C2C1126}"/>
              </a:ext>
            </a:extLst>
          </p:cNvPr>
          <p:cNvCxnSpPr>
            <a:cxnSpLocks/>
            <a:endCxn id="15" idx="4"/>
          </p:cNvCxnSpPr>
          <p:nvPr/>
        </p:nvCxnSpPr>
        <p:spPr bwMode="auto">
          <a:xfrm flipV="1">
            <a:off x="4698325" y="3433099"/>
            <a:ext cx="0" cy="23392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22">
            <a:extLst>
              <a:ext uri="{FF2B5EF4-FFF2-40B4-BE49-F238E27FC236}">
                <a16:creationId xmlns:a16="http://schemas.microsoft.com/office/drawing/2014/main" id="{1ACEE3FE-EF73-43E3-91CF-C43FAE241ECD}"/>
              </a:ext>
            </a:extLst>
          </p:cNvPr>
          <p:cNvSpPr txBox="1"/>
          <p:nvPr/>
        </p:nvSpPr>
        <p:spPr>
          <a:xfrm>
            <a:off x="3687098" y="3599703"/>
            <a:ext cx="431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load Love numbers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(elastic Earth)</a:t>
            </a:r>
            <a:endParaRPr lang="en-US" sz="18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Textfeld 6">
            <a:extLst>
              <a:ext uri="{FF2B5EF4-FFF2-40B4-BE49-F238E27FC236}">
                <a16:creationId xmlns:a16="http://schemas.microsoft.com/office/drawing/2014/main" id="{99CEF5F4-8E0B-46E0-8E30-AFA6AE2A0409}"/>
              </a:ext>
            </a:extLst>
          </p:cNvPr>
          <p:cNvSpPr txBox="1"/>
          <p:nvPr/>
        </p:nvSpPr>
        <p:spPr>
          <a:xfrm>
            <a:off x="6740165" y="1701506"/>
            <a:ext cx="3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Coefficient differences</a:t>
            </a:r>
          </a:p>
          <a:p>
            <a:pPr algn="ctr"/>
            <a:r>
              <a:rPr lang="el-GR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reference </a:t>
            </a:r>
            <a:r>
              <a:rPr lang="en-US" sz="14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vs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examined model)!</a:t>
            </a:r>
          </a:p>
        </p:txBody>
      </p:sp>
      <p:cxnSp>
        <p:nvCxnSpPr>
          <p:cNvPr id="21" name="Gerade Verbindung mit Pfeil 8">
            <a:extLst>
              <a:ext uri="{FF2B5EF4-FFF2-40B4-BE49-F238E27FC236}">
                <a16:creationId xmlns:a16="http://schemas.microsoft.com/office/drawing/2014/main" id="{A0547D6D-2F8A-44EF-A750-3B0158EF8185}"/>
              </a:ext>
            </a:extLst>
          </p:cNvPr>
          <p:cNvCxnSpPr/>
          <p:nvPr/>
        </p:nvCxnSpPr>
        <p:spPr bwMode="auto">
          <a:xfrm flipH="1">
            <a:off x="7484882" y="2234153"/>
            <a:ext cx="796566" cy="5750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9">
            <a:extLst>
              <a:ext uri="{FF2B5EF4-FFF2-40B4-BE49-F238E27FC236}">
                <a16:creationId xmlns:a16="http://schemas.microsoft.com/office/drawing/2014/main" id="{E5686154-D4D9-4231-A55B-EEF2C927385C}"/>
              </a:ext>
            </a:extLst>
          </p:cNvPr>
          <p:cNvCxnSpPr/>
          <p:nvPr/>
        </p:nvCxnSpPr>
        <p:spPr bwMode="auto">
          <a:xfrm>
            <a:off x="8281448" y="2234153"/>
            <a:ext cx="787138" cy="5750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02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76"/>
            <a:ext cx="9144000" cy="36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Global surface density (2)</a:t>
            </a:r>
            <a:endParaRPr lang="de-DE" sz="2600" dirty="0">
              <a:solidFill>
                <a:srgbClr val="0F6FC6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75149A-905D-48E8-B259-0A23CBE45B44}"/>
                  </a:ext>
                </a:extLst>
              </p:cNvPr>
              <p:cNvSpPr txBox="1"/>
              <p:nvPr/>
            </p:nvSpPr>
            <p:spPr>
              <a:xfrm>
                <a:off x="203201" y="807571"/>
                <a:ext cx="11139054" cy="683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How much water mass gain/loss is required to cause the corresponding change in the gravity field?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  <a:cs typeface="Calibri" panose="020F0502020204030204" pitchFamily="34" charset="0"/>
                  </a:rPr>
                  <a:t>Assume a 1 kg water cuboid with 1 m² base on a grid point: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sz="18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Water</m:t>
                          </m:r>
                        </m:sub>
                      </m:sSub>
                      <m:r>
                        <a:rPr lang="en-US" sz="1800" b="0" i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Water</m:t>
                              </m:r>
                              <m:r>
                                <a:rPr lang="en-US" sz="1800" b="0" i="0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cuboid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Water</m:t>
                              </m:r>
                              <m:r>
                                <a:rPr lang="en-US" sz="1800" b="0" i="0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cuboid</m:t>
                              </m:r>
                            </m:sub>
                          </m:sSub>
                        </m:den>
                      </m:f>
                      <m:r>
                        <a:rPr lang="en-US" sz="1800" b="0" i="0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Water</m:t>
                              </m:r>
                              <m:r>
                                <a:rPr lang="en-US" sz="1800" i="0">
                                  <a:latin typeface="Cambria Math"/>
                                  <a:cs typeface="Calibri" panose="020F0502020204030204" pitchFamily="34" charset="0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/>
                                  <a:cs typeface="Calibri" panose="020F0502020204030204" pitchFamily="34" charset="0"/>
                                </a:rPr>
                                <m:t>cuboid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cs typeface="Calibri" panose="020F0502020204030204" pitchFamily="34" charset="0"/>
                            </a:rPr>
                            <m:t>A</m:t>
                          </m:r>
                          <m:r>
                            <a:rPr lang="en-US" sz="1800" i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mbria Math"/>
                              <a:cs typeface="Calibri" panose="020F0502020204030204" pitchFamily="34" charset="0"/>
                            </a:rPr>
                            <m:t>x</m:t>
                          </m:r>
                        </m:den>
                      </m:f>
                      <m:groupChr>
                        <m:groupChrPr>
                          <m:chr m:val="⇒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Water</m:t>
                              </m:r>
                            </m:sub>
                          </m:sSub>
                          <m:r>
                            <a:rPr lang="en-US" sz="1800" b="0" i="0" smtClean="0">
                              <a:latin typeface="Cambria Math"/>
                              <a:cs typeface="Calibri" panose="020F0502020204030204" pitchFamily="34" charset="0"/>
                            </a:rPr>
                            <m:t>=1000</m:t>
                          </m:r>
                          <m:f>
                            <m:fPr>
                              <m:type m:val="skw"/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kg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800" i="0"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groupChr>
                      <m:r>
                        <m:rPr>
                          <m:sty m:val="p"/>
                        </m:rPr>
                        <a:rPr lang="de-DE" sz="18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a:rPr lang="de-DE" sz="18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sz="1800" i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f>
                            <m:fPr>
                              <m:type m:val="skw"/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</m:t>
                              </m:r>
                              <m: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²</m:t>
                              </m:r>
                            </m:den>
                          </m:f>
                        </m:num>
                        <m:den>
                          <m:r>
                            <a:rPr lang="en-US" sz="1800" i="0">
                              <a:latin typeface="Cambria Math"/>
                              <a:cs typeface="Calibri" panose="020F0502020204030204" pitchFamily="34" charset="0"/>
                            </a:rPr>
                            <m:t>1000</m:t>
                          </m:r>
                          <m:f>
                            <m:fPr>
                              <m:type m:val="skw"/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sz="1800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kg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800" i="0">
                                      <a:latin typeface="Cambria Math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sz="18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=0.001 </m:t>
                      </m:r>
                      <m:r>
                        <m:rPr>
                          <m:sty m:val="p"/>
                        </m:rPr>
                        <a:rPr lang="de-DE" sz="18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</m:t>
                      </m:r>
                      <m:r>
                        <a:rPr lang="de-DE" sz="18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de-DE" sz="18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de-D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b="1" dirty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1 kg/m² corresponds to 1 mm EWH!</a:t>
                </a:r>
                <a:endParaRPr lang="en-US" sz="1800" b="1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sz="1800" dirty="0">
                  <a:latin typeface="+mj-lt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1800" dirty="0">
                    <a:latin typeface="+mj-lt"/>
                  </a:rPr>
                  <a:t>Alternative representation of </a:t>
                </a:r>
                <a14:m>
                  <m:oMath xmlns:m="http://schemas.openxmlformats.org/officeDocument/2006/math">
                    <m:r>
                      <a:rPr lang="en-GB" sz="1800" b="0">
                        <a:latin typeface="Cambria Math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1800" b="0" i="1">
                        <a:latin typeface="Cambria Math"/>
                        <a:ea typeface="Cambria Math" panose="02040503050406030204" pitchFamily="18" charset="0"/>
                      </a:rPr>
                      <m:t>𝜅</m:t>
                    </m:r>
                    <m:r>
                      <a:rPr lang="en-GB" sz="1800" b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j-lt"/>
                  </a:rPr>
                  <a:t> are the equivalent water heights (EWHs)</a:t>
                </a:r>
                <a:endParaRPr lang="el-GR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="" id="{5375149A-905D-48E8-B259-0A23CBE4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807571"/>
                <a:ext cx="11139054" cy="6834948"/>
              </a:xfrm>
              <a:prstGeom prst="rect">
                <a:avLst/>
              </a:prstGeom>
              <a:blipFill rotWithShape="1">
                <a:blip r:embed="rId3"/>
                <a:stretch>
                  <a:fillRect l="-328" t="-446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31">
            <a:extLst>
              <a:ext uri="{FF2B5EF4-FFF2-40B4-BE49-F238E27FC236}">
                <a16:creationId xmlns:a16="http://schemas.microsoft.com/office/drawing/2014/main" id="{D951C759-1819-4E12-A58A-0378704B9A0F}"/>
              </a:ext>
            </a:extLst>
          </p:cNvPr>
          <p:cNvGrpSpPr/>
          <p:nvPr/>
        </p:nvGrpSpPr>
        <p:grpSpPr>
          <a:xfrm>
            <a:off x="4333205" y="2235200"/>
            <a:ext cx="5254365" cy="1489155"/>
            <a:chOff x="2639403" y="1796580"/>
            <a:chExt cx="5254365" cy="1489155"/>
          </a:xfrm>
        </p:grpSpPr>
        <p:grpSp>
          <p:nvGrpSpPr>
            <p:cNvPr id="9" name="Gruppieren 25">
              <a:extLst>
                <a:ext uri="{FF2B5EF4-FFF2-40B4-BE49-F238E27FC236}">
                  <a16:creationId xmlns:a16="http://schemas.microsoft.com/office/drawing/2014/main" id="{D389C627-1E29-4192-9E27-1742B59B4224}"/>
                </a:ext>
              </a:extLst>
            </p:cNvPr>
            <p:cNvGrpSpPr/>
            <p:nvPr/>
          </p:nvGrpSpPr>
          <p:grpSpPr>
            <a:xfrm>
              <a:off x="2639403" y="1796580"/>
              <a:ext cx="3865193" cy="1489155"/>
              <a:chOff x="2639403" y="1796580"/>
              <a:chExt cx="3865193" cy="1489155"/>
            </a:xfrm>
          </p:grpSpPr>
          <p:grpSp>
            <p:nvGrpSpPr>
              <p:cNvPr id="12" name="Gruppieren 20">
                <a:extLst>
                  <a:ext uri="{FF2B5EF4-FFF2-40B4-BE49-F238E27FC236}">
                    <a16:creationId xmlns:a16="http://schemas.microsoft.com/office/drawing/2014/main" id="{98D43770-DF79-4FAD-BE9E-5321F8E2B10A}"/>
                  </a:ext>
                </a:extLst>
              </p:cNvPr>
              <p:cNvGrpSpPr/>
              <p:nvPr/>
            </p:nvGrpSpPr>
            <p:grpSpPr>
              <a:xfrm>
                <a:off x="2639403" y="1796580"/>
                <a:ext cx="3865193" cy="1489155"/>
                <a:chOff x="567266" y="2651657"/>
                <a:chExt cx="3865193" cy="1489155"/>
              </a:xfrm>
            </p:grpSpPr>
            <p:grpSp>
              <p:nvGrpSpPr>
                <p:cNvPr id="14" name="Gruppieren 3">
                  <a:extLst>
                    <a:ext uri="{FF2B5EF4-FFF2-40B4-BE49-F238E27FC236}">
                      <a16:creationId xmlns:a16="http://schemas.microsoft.com/office/drawing/2014/main" id="{D767A85B-EB22-4375-AA6B-AE47D365BEF8}"/>
                    </a:ext>
                  </a:extLst>
                </p:cNvPr>
                <p:cNvGrpSpPr/>
                <p:nvPr/>
              </p:nvGrpSpPr>
              <p:grpSpPr>
                <a:xfrm>
                  <a:off x="1000726" y="2651657"/>
                  <a:ext cx="3431733" cy="1193802"/>
                  <a:chOff x="1263193" y="2988733"/>
                  <a:chExt cx="3431733" cy="1193802"/>
                </a:xfrm>
              </p:grpSpPr>
              <p:grpSp>
                <p:nvGrpSpPr>
                  <p:cNvPr id="21" name="Gruppieren 4">
                    <a:extLst>
                      <a:ext uri="{FF2B5EF4-FFF2-40B4-BE49-F238E27FC236}">
                        <a16:creationId xmlns:a16="http://schemas.microsoft.com/office/drawing/2014/main" id="{6326C3D6-9624-475E-9081-29BC2EACDFD6}"/>
                      </a:ext>
                    </a:extLst>
                  </p:cNvPr>
                  <p:cNvGrpSpPr/>
                  <p:nvPr/>
                </p:nvGrpSpPr>
                <p:grpSpPr>
                  <a:xfrm>
                    <a:off x="1263193" y="2988733"/>
                    <a:ext cx="3431733" cy="1092201"/>
                    <a:chOff x="1263193" y="2988733"/>
                    <a:chExt cx="3431733" cy="1092201"/>
                  </a:xfrm>
                </p:grpSpPr>
                <p:sp>
                  <p:nvSpPr>
                    <p:cNvPr id="25" name="Parallelogramm 9">
                      <a:extLst>
                        <a:ext uri="{FF2B5EF4-FFF2-40B4-BE49-F238E27FC236}">
                          <a16:creationId xmlns:a16="http://schemas.microsoft.com/office/drawing/2014/main" id="{6B38F2AF-F509-4C30-BBB6-7F16800C1D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63194" y="3429000"/>
                      <a:ext cx="3181805" cy="651934"/>
                    </a:xfrm>
                    <a:prstGeom prst="parallelogram">
                      <a:avLst>
                        <a:gd name="adj" fmla="val 131000"/>
                      </a:avLst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26" name="Parallelogramm 10">
                      <a:extLst>
                        <a:ext uri="{FF2B5EF4-FFF2-40B4-BE49-F238E27FC236}">
                          <a16:creationId xmlns:a16="http://schemas.microsoft.com/office/drawing/2014/main" id="{4F3D1867-E3F1-4285-9C9D-A35856CA5D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63194" y="2988733"/>
                      <a:ext cx="3181805" cy="651934"/>
                    </a:xfrm>
                    <a:prstGeom prst="parallelogram">
                      <a:avLst>
                        <a:gd name="adj" fmla="val 131000"/>
                      </a:avLst>
                    </a:prstGeom>
                    <a:solidFill>
                      <a:schemeClr val="accent1"/>
                    </a:solidFill>
                    <a:ln w="158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27" name="Rechteck 11">
                      <a:extLst>
                        <a:ext uri="{FF2B5EF4-FFF2-40B4-BE49-F238E27FC236}">
                          <a16:creationId xmlns:a16="http://schemas.microsoft.com/office/drawing/2014/main" id="{6496F292-1E06-40C8-A0A6-0F5F10C54F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63193" y="3640667"/>
                      <a:ext cx="2326673" cy="44026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58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28" name="Parallelogramm 12">
                      <a:extLst>
                        <a:ext uri="{FF2B5EF4-FFF2-40B4-BE49-F238E27FC236}">
                          <a16:creationId xmlns:a16="http://schemas.microsoft.com/office/drawing/2014/main" id="{A9C001C1-B85A-4AF7-B065-74553E882691}"/>
                        </a:ext>
                      </a:extLst>
                    </p:cNvPr>
                    <p:cNvSpPr/>
                    <p:nvPr/>
                  </p:nvSpPr>
                  <p:spPr bwMode="auto">
                    <a:xfrm rot="8546275">
                      <a:off x="3353174" y="3364187"/>
                      <a:ext cx="1341752" cy="346783"/>
                    </a:xfrm>
                    <a:prstGeom prst="parallelogram">
                      <a:avLst>
                        <a:gd name="adj" fmla="val 76971"/>
                      </a:avLst>
                    </a:prstGeom>
                    <a:solidFill>
                      <a:schemeClr val="accent1"/>
                    </a:solidFill>
                    <a:ln w="158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96" charset="-128"/>
                      </a:endParaRPr>
                    </a:p>
                  </p:txBody>
                </p:sp>
              </p:grpSp>
              <p:cxnSp>
                <p:nvCxnSpPr>
                  <p:cNvPr id="22" name="Gerade Verbindung mit Pfeil 5">
                    <a:extLst>
                      <a:ext uri="{FF2B5EF4-FFF2-40B4-BE49-F238E27FC236}">
                        <a16:creationId xmlns:a16="http://schemas.microsoft.com/office/drawing/2014/main" id="{852E9690-0E8E-4255-8B3E-9AEB0FFB7A6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93" y="4182535"/>
                    <a:ext cx="2326673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Gerade Verbindung mit Pfeil 6">
                    <a:extLst>
                      <a:ext uri="{FF2B5EF4-FFF2-40B4-BE49-F238E27FC236}">
                        <a16:creationId xmlns:a16="http://schemas.microsoft.com/office/drawing/2014/main" id="{F0B155C9-ECA0-48A1-B66D-CD332AD15B75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3614402" y="3526948"/>
                    <a:ext cx="855133" cy="655587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4" name="Textfeld 8">
                    <a:extLst>
                      <a:ext uri="{FF2B5EF4-FFF2-40B4-BE49-F238E27FC236}">
                        <a16:creationId xmlns:a16="http://schemas.microsoft.com/office/drawing/2014/main" id="{1A7E8C64-E1B8-4C60-AA30-C229DE75130F}"/>
                      </a:ext>
                    </a:extLst>
                  </p:cNvPr>
                  <p:cNvSpPr txBox="1"/>
                  <p:nvPr/>
                </p:nvSpPr>
                <p:spPr>
                  <a:xfrm>
                    <a:off x="3999600" y="3817691"/>
                    <a:ext cx="583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latin typeface="+mj-lt"/>
                        <a:cs typeface="Calibri" panose="020F0502020204030204" pitchFamily="34" charset="0"/>
                      </a:rPr>
                      <a:t>1 m</a:t>
                    </a:r>
                    <a:endParaRPr lang="en-GB" sz="140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18" name="Gerade Verbindung mit Pfeil 13">
                  <a:extLst>
                    <a:ext uri="{FF2B5EF4-FFF2-40B4-BE49-F238E27FC236}">
                      <a16:creationId xmlns:a16="http://schemas.microsoft.com/office/drawing/2014/main" id="{2FA47DAE-037E-43DB-8970-4E644B1EDECD}"/>
                    </a:ext>
                  </a:extLst>
                </p:cNvPr>
                <p:cNvCxnSpPr/>
                <p:nvPr/>
              </p:nvCxnSpPr>
              <p:spPr bwMode="auto">
                <a:xfrm>
                  <a:off x="865260" y="3303591"/>
                  <a:ext cx="0" cy="440267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9" name="Textfeld 17">
                  <a:extLst>
                    <a:ext uri="{FF2B5EF4-FFF2-40B4-BE49-F238E27FC236}">
                      <a16:creationId xmlns:a16="http://schemas.microsoft.com/office/drawing/2014/main" id="{01DE8B83-30A1-4F05-9CBA-33D1D3C7B2AF}"/>
                    </a:ext>
                  </a:extLst>
                </p:cNvPr>
                <p:cNvSpPr txBox="1"/>
                <p:nvPr/>
              </p:nvSpPr>
              <p:spPr>
                <a:xfrm>
                  <a:off x="1916826" y="3833035"/>
                  <a:ext cx="6748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latin typeface="+mj-lt"/>
                      <a:cs typeface="Calibri" panose="020F0502020204030204" pitchFamily="34" charset="0"/>
                    </a:rPr>
                    <a:t>1 m</a:t>
                  </a:r>
                  <a:endParaRPr lang="en-GB" sz="14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09E9722B-6B2D-4C6D-BB59-4BD94A672EE0}"/>
                    </a:ext>
                  </a:extLst>
                </p:cNvPr>
                <p:cNvSpPr txBox="1"/>
                <p:nvPr/>
              </p:nvSpPr>
              <p:spPr>
                <a:xfrm>
                  <a:off x="567266" y="3348388"/>
                  <a:ext cx="2856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>
                      <a:latin typeface="+mj-lt"/>
                      <a:cs typeface="Calibri" panose="020F0502020204030204" pitchFamily="34" charset="0"/>
                    </a:rPr>
                    <a:t>x</a:t>
                  </a:r>
                  <a:endParaRPr lang="en-GB" sz="16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" name="Textfeld 21">
                <a:extLst>
                  <a:ext uri="{FF2B5EF4-FFF2-40B4-BE49-F238E27FC236}">
                    <a16:creationId xmlns:a16="http://schemas.microsoft.com/office/drawing/2014/main" id="{F9D55DDC-FEFD-4785-8F48-56B32593E829}"/>
                  </a:ext>
                </a:extLst>
              </p:cNvPr>
              <p:cNvSpPr txBox="1"/>
              <p:nvPr/>
            </p:nvSpPr>
            <p:spPr>
              <a:xfrm>
                <a:off x="3072868" y="2490904"/>
                <a:ext cx="23266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err="1">
                    <a:latin typeface="+mj-lt"/>
                  </a:rPr>
                  <a:t>Water</a:t>
                </a:r>
                <a:r>
                  <a:rPr lang="de-DE" sz="1600" dirty="0">
                    <a:latin typeface="+mj-lt"/>
                  </a:rPr>
                  <a:t> </a:t>
                </a:r>
                <a:r>
                  <a:rPr lang="de-DE" sz="1600" dirty="0" err="1">
                    <a:latin typeface="+mj-lt"/>
                  </a:rPr>
                  <a:t>cuboid</a:t>
                </a:r>
                <a:endParaRPr lang="en-GB" sz="1600" dirty="0">
                  <a:latin typeface="+mj-lt"/>
                </a:endParaRPr>
              </a:p>
            </p:txBody>
          </p:sp>
        </p:grpSp>
        <p:cxnSp>
          <p:nvCxnSpPr>
            <p:cNvPr id="10" name="Gerade Verbindung mit Pfeil 27">
              <a:extLst>
                <a:ext uri="{FF2B5EF4-FFF2-40B4-BE49-F238E27FC236}">
                  <a16:creationId xmlns:a16="http://schemas.microsoft.com/office/drawing/2014/main" id="{1C1E86E5-C16D-4288-90F9-F8B1F3F5B68D}"/>
                </a:ext>
              </a:extLst>
            </p:cNvPr>
            <p:cNvCxnSpPr/>
            <p:nvPr/>
          </p:nvCxnSpPr>
          <p:spPr bwMode="auto">
            <a:xfrm>
              <a:off x="6392334" y="2241665"/>
              <a:ext cx="4318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feld 29">
              <a:extLst>
                <a:ext uri="{FF2B5EF4-FFF2-40B4-BE49-F238E27FC236}">
                  <a16:creationId xmlns:a16="http://schemas.microsoft.com/office/drawing/2014/main" id="{89E8AD86-F42A-4259-8ABC-E0B7FC29FC4A}"/>
                </a:ext>
              </a:extLst>
            </p:cNvPr>
            <p:cNvSpPr txBox="1"/>
            <p:nvPr/>
          </p:nvSpPr>
          <p:spPr>
            <a:xfrm>
              <a:off x="6829867" y="2072388"/>
              <a:ext cx="1063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+mj-lt"/>
                  <a:cs typeface="Calibri" panose="020F0502020204030204" pitchFamily="34" charset="0"/>
                </a:rPr>
                <a:t>A = 1 m²</a:t>
              </a:r>
              <a:endParaRPr lang="en-GB" sz="1400" dirty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9" name="Textfeld 32">
            <a:extLst>
              <a:ext uri="{FF2B5EF4-FFF2-40B4-BE49-F238E27FC236}">
                <a16:creationId xmlns:a16="http://schemas.microsoft.com/office/drawing/2014/main" id="{1322AC3D-4828-41B0-B583-C8F330A94F0F}"/>
              </a:ext>
            </a:extLst>
          </p:cNvPr>
          <p:cNvSpPr txBox="1"/>
          <p:nvPr/>
        </p:nvSpPr>
        <p:spPr>
          <a:xfrm>
            <a:off x="1272619" y="2944912"/>
            <a:ext cx="2679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which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“x” </a:t>
            </a:r>
            <a:r>
              <a:rPr lang="de-DE" sz="14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yields 1 kg/m²?</a:t>
            </a:r>
            <a:endParaRPr lang="en-GB" sz="14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0" name="Gerade Verbindung mit Pfeil 35">
            <a:extLst>
              <a:ext uri="{FF2B5EF4-FFF2-40B4-BE49-F238E27FC236}">
                <a16:creationId xmlns:a16="http://schemas.microsoft.com/office/drawing/2014/main" id="{C684B007-CFCC-46B3-AA5D-F4A34F2F02E4}"/>
              </a:ext>
            </a:extLst>
          </p:cNvPr>
          <p:cNvCxnSpPr>
            <a:cxnSpLocks/>
            <a:stCxn id="29" idx="3"/>
            <a:endCxn id="20" idx="1"/>
          </p:cNvCxnSpPr>
          <p:nvPr/>
        </p:nvCxnSpPr>
        <p:spPr bwMode="auto">
          <a:xfrm>
            <a:off x="3952482" y="3098801"/>
            <a:ext cx="380723" cy="2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8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GFZ_Praesentation_blanko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>
          <a:buFont typeface="Arial"/>
          <a:buChar char="•"/>
          <a:defRPr sz="1800" dirty="0" smtClean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Breitbild</PresentationFormat>
  <Paragraphs>209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Cambria Math</vt:lpstr>
      <vt:lpstr>Verdana</vt:lpstr>
      <vt:lpstr>Wingdings</vt:lpstr>
      <vt:lpstr>GFZ_Praesentation_blanko_DE</vt:lpstr>
      <vt:lpstr>PowerPoint-Präsentation</vt:lpstr>
      <vt:lpstr>Temporal aliasing</vt:lpstr>
      <vt:lpstr>De-striping of temporal fields</vt:lpstr>
      <vt:lpstr>Gaussian filter (1)</vt:lpstr>
      <vt:lpstr>Gaussian filter (2)</vt:lpstr>
      <vt:lpstr>Swenson-Wahr decorrelation filter</vt:lpstr>
      <vt:lpstr>DDK filter</vt:lpstr>
      <vt:lpstr>Global surface density (1)</vt:lpstr>
      <vt:lpstr>Global surface density (2)</vt:lpstr>
      <vt:lpstr>Lab 2 – Walkthrough</vt:lpstr>
      <vt:lpstr>Access to Practical Material</vt:lpstr>
      <vt:lpstr>Appendix (1)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Beobachtung von windgetriebenen zeitlichen Veränderungen des Antarktischen Zirkumpolarstroms mittels GRACE</dc:title>
  <dc:creator>Inga</dc:creator>
  <cp:lastModifiedBy>Marius Schlaak</cp:lastModifiedBy>
  <cp:revision>1000</cp:revision>
  <cp:lastPrinted>2025-02-10T07:50:40Z</cp:lastPrinted>
  <dcterms:created xsi:type="dcterms:W3CDTF">2012-07-18T06:05:10Z</dcterms:created>
  <dcterms:modified xsi:type="dcterms:W3CDTF">2025-03-09T15:29:03Z</dcterms:modified>
</cp:coreProperties>
</file>